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9" r:id="rId5"/>
    <p:sldId id="360" r:id="rId6"/>
    <p:sldId id="362" r:id="rId7"/>
    <p:sldId id="363" r:id="rId8"/>
    <p:sldId id="365" r:id="rId9"/>
    <p:sldId id="364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D6AA6-F19E-47A2-96EA-BF67D7165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42985F-E7BF-4FEC-9F03-017976ED1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96F53C-EFFA-4543-8BBA-AD91D7CE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15A5-55A3-4A15-9328-C4C3B93844C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4C5A0-7B31-4BCC-A800-50ED893B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7AE5B6-64CD-4D5E-B0C6-DAFD1D84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3242-C1E9-4112-9170-A46EB7027B3A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https://bogatyr.club/uploads/posts/2023-02/1677416192_bogatyr-club-p-bledno-goluboi-fon-dlya-prezentatsii-fon-v-26.png">
            <a:extLst>
              <a:ext uri="{FF2B5EF4-FFF2-40B4-BE49-F238E27FC236}">
                <a16:creationId xmlns:a16="http://schemas.microsoft.com/office/drawing/2014/main" id="{DC96513C-1F86-4179-8FFB-6118436B35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0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F4492-F14F-4B1F-8BF4-BE2D4200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D99ADF-0DAC-4336-A3E4-52FD38655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4487AE-3066-4DBD-B670-EF237B7CB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333A13-5CCE-490D-9664-92038633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DDF-EB4F-445F-A606-917FA39AC94E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1C5BD9-A09F-41A6-A250-2F02AB2A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07A8E-68BD-4B72-88CF-F6B95EE0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DC9-C163-4DB8-8318-F10BD6A4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9ACDC-27E9-4D16-943E-F941EA4F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A891DD-5AFD-4EF4-B394-599B017F0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18E2A8-1F1D-4AAC-B1D3-0A7FC021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DDF-EB4F-445F-A606-917FA39AC94E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2888B2-094E-44A9-B5C6-A372BBB4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E00A39-3EDD-467E-98F2-E7C4DA85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DC9-C163-4DB8-8318-F10BD6A4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4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E666D4-4E23-4A18-86F5-01594761F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31E2EE-1CF2-4192-BAB9-9AB535436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FA571-DAAF-47DB-AC72-EE401AFF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DDF-EB4F-445F-A606-917FA39AC94E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2909A-AE4B-441F-A626-11F2C23B5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114CB3-5469-4B54-AC6D-D07B045A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DC9-C163-4DB8-8318-F10BD6A4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0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6D8DD-0BE9-4B91-84F0-BAEEDC0A7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B3E3E0-2D79-46C7-8098-F3CF79A19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2428BC-D251-45E0-861C-330D546B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DDF-EB4F-445F-A606-917FA39AC94E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66AD2-8988-4725-AC41-D2689C94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86C42C-6ACC-41EC-96FE-336EE7F3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DC9-C163-4DB8-8318-F10BD6A4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00186-63C9-470A-87E4-F651F9D1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3D4524-9E11-45C1-B082-36CBF23BF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1929E8-1A8C-41B0-A976-6FD892C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DDF-EB4F-445F-A606-917FA39AC94E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A4850-7472-40B2-8F33-47D180FD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8B7763-0DCF-445E-89A2-6F2F5982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DC9-C163-4DB8-8318-F10BD6A4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3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23521-E805-41D9-AF0D-69B35FFB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B1E485-AF37-4F2F-BBC3-B1B0C381E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4E8985-249D-429F-8F43-38CEDAA1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DDF-EB4F-445F-A606-917FA39AC94E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F1B16-930A-49D3-8C52-4B9862A9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F43A7-BA20-4234-8F14-70763E17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DC9-C163-4DB8-8318-F10BD6A4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4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6F698-E5B7-4E02-B92C-11D9C7DD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20BF4-0536-403D-B39B-94F8ADCF6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348741-653D-4165-BE7D-48A43A2BE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93B4D0-0E5D-4E8E-92B8-1DB86DC9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DDF-EB4F-445F-A606-917FA39AC94E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E9B229-ACA9-44B1-90ED-0B012995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2C1A2F-0791-4FEC-97BA-66BED3F2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DC9-C163-4DB8-8318-F10BD6A4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2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8831C-94B2-4C2F-B9A5-FEEE8E34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A2CFD6-2881-4B59-8D23-60670E044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920B52-E256-4704-8FAD-0F41287ED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EF78AB-934C-4836-A55F-097EAF505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86D186-DE98-4357-A437-AF5523BE1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4CCA5A-A8B3-4A34-92F3-DDC1117B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DDF-EB4F-445F-A606-917FA39AC94E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E64475-617F-4E00-9CD5-2C8309A4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36397E-B6FE-4405-A8F7-E8F0AB56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DC9-C163-4DB8-8318-F10BD6A4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0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1F6C0-74F0-4B60-B716-1F581EC7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1ADF63-5EF6-4CCD-89D3-22553BF9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DDF-EB4F-445F-A606-917FA39AC94E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DE2C0E-676E-48CC-969D-2160FCAF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C31CA6-3880-4EED-8C3D-216AE981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DC9-C163-4DB8-8318-F10BD6A4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3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A96341-A812-426A-92EE-31F554E7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DDF-EB4F-445F-A606-917FA39AC94E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F73028-6016-466D-BA51-E70F9FD5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4E1D84-2B73-40F4-9507-AA99B2EB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DC9-C163-4DB8-8318-F10BD6A4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2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90D70-A541-414A-9F85-A897033A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1040F9-D273-4027-BAFA-CBA9B4BF1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1AB879-6491-40A9-8D2C-24DE2C29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A95A01-25FE-4A73-A29F-25C40D85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DDF-EB4F-445F-A606-917FA39AC94E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B5502-A6D3-4819-B0FA-471D2FB4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672476-7D15-494C-9639-8034D87B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DC9-C163-4DB8-8318-F10BD6A4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1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C2326-E08E-40D4-895A-599A3856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4F833-056E-4578-8B4A-0F8C2295E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BA00D0-C3F0-45B9-B561-B0571AB87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15A5-55A3-4A15-9328-C4C3B93844C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3810CD-54A0-4541-A362-73ED0AA00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BE5B2-7CBF-4770-863E-D83B7E7CD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93242-C1E9-4112-9170-A46EB7027B3A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s://bogatyr.club/uploads/posts/2023-02/1677416220_bogatyr-club-p-bledno-goluboi-fon-dlya-prezentatsii-fon-v-76.jpg">
            <a:extLst>
              <a:ext uri="{FF2B5EF4-FFF2-40B4-BE49-F238E27FC236}">
                <a16:creationId xmlns:a16="http://schemas.microsoft.com/office/drawing/2014/main" id="{DA5CF127-E3FC-4A5E-AEAD-018DCD5353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8692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F0BEA-076E-4396-BDD6-8F855470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12A5AA-3CDD-494A-B7C8-7B8C70FDF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6F63C3-5033-43CA-AE76-2856D9123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8DDF-EB4F-445F-A606-917FA39AC94E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47854-0C63-44EA-9DB0-655E91597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F2306-6342-4DBD-8B5F-78CC27A99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09DC9-C163-4DB8-8318-F10BD6A4EC4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https://bogatyr.club/uploads/posts/2023-02/1677416192_bogatyr-club-p-bledno-goluboi-fon-dlya-prezentatsii-fon-v-26.png">
            <a:extLst>
              <a:ext uri="{FF2B5EF4-FFF2-40B4-BE49-F238E27FC236}">
                <a16:creationId xmlns:a16="http://schemas.microsoft.com/office/drawing/2014/main" id="{1E8186AF-4199-4738-9F09-EAECBBBC56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8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A1D2AB-14C0-4399-82F4-F21379B04F79}"/>
              </a:ext>
            </a:extLst>
          </p:cNvPr>
          <p:cNvSpPr/>
          <p:nvPr/>
        </p:nvSpPr>
        <p:spPr>
          <a:xfrm>
            <a:off x="1689652" y="2221253"/>
            <a:ext cx="86669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ПОСТОЯННЫХ УЛУЧШЕНИЙ В МЕДИЦИНСКОЙ ОРГАНИЗАЦИИ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7306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217" y="481151"/>
            <a:ext cx="9144000" cy="1655762"/>
          </a:xfrm>
        </p:spPr>
        <p:txBody>
          <a:bodyPr/>
          <a:lstStyle/>
          <a:p>
            <a:r>
              <a:rPr lang="ru-RU" sz="3600" dirty="0"/>
              <a:t>6. Стандартизированная работа</a:t>
            </a:r>
          </a:p>
          <a:p>
            <a:pPr eaLnBrk="1" hangingPunct="1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23529-C6E7-42C4-ADB1-E2509941AB76}"/>
              </a:ext>
            </a:extLst>
          </p:cNvPr>
          <p:cNvSpPr/>
          <p:nvPr/>
        </p:nvSpPr>
        <p:spPr>
          <a:xfrm>
            <a:off x="3048000" y="1415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907F38-9733-429A-A7F9-ACBA9AE10B8B}"/>
              </a:ext>
            </a:extLst>
          </p:cNvPr>
          <p:cNvSpPr/>
          <p:nvPr/>
        </p:nvSpPr>
        <p:spPr>
          <a:xfrm>
            <a:off x="351181" y="1435774"/>
            <a:ext cx="110920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Ведутся работы по определению и визуализации основных показателей СР, последовательность, запасы, время такта/время цикла</a:t>
            </a:r>
          </a:p>
          <a:p>
            <a:endParaRPr lang="ru-RU" sz="2000" b="1" dirty="0"/>
          </a:p>
          <a:p>
            <a:r>
              <a:rPr lang="ru-RU" sz="2000" b="1" dirty="0"/>
              <a:t>Реализованные проекты финализируются созданием, изменениям или дополнением СОП,СОК.  </a:t>
            </a:r>
          </a:p>
          <a:p>
            <a:endParaRPr lang="ru-RU" sz="2000" b="1" dirty="0"/>
          </a:p>
          <a:p>
            <a:r>
              <a:rPr lang="ru-RU" sz="2000" b="1" dirty="0"/>
              <a:t>Составлен ПОЛНЫЙ перечень рабочих мест. Планируется и ведется учет хода СР в подразделении.</a:t>
            </a:r>
          </a:p>
          <a:p>
            <a:endParaRPr lang="ru-RU" sz="2000" b="1" dirty="0"/>
          </a:p>
          <a:p>
            <a:r>
              <a:rPr lang="ru-RU" sz="2000" b="1" dirty="0"/>
              <a:t>Разработан перспективный план по стандартизации рабочих мест.</a:t>
            </a:r>
          </a:p>
          <a:p>
            <a:endParaRPr lang="ru-RU" sz="2000" b="1" dirty="0"/>
          </a:p>
          <a:p>
            <a:r>
              <a:rPr lang="ru-RU" sz="2000" b="1" dirty="0"/>
              <a:t>Операции стабильны. Колебания в работе максимально составляют  5%</a:t>
            </a:r>
          </a:p>
        </p:txBody>
      </p:sp>
    </p:spTree>
    <p:extLst>
      <p:ext uri="{BB962C8B-B14F-4D97-AF65-F5344CB8AC3E}">
        <p14:creationId xmlns:p14="http://schemas.microsoft.com/office/powerpoint/2010/main" val="118831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217" y="481151"/>
            <a:ext cx="9144000" cy="1655762"/>
          </a:xfrm>
        </p:spPr>
        <p:txBody>
          <a:bodyPr/>
          <a:lstStyle/>
          <a:p>
            <a:r>
              <a:rPr lang="ru-RU" sz="3600" dirty="0"/>
              <a:t>7. Сокращение потерь в потоке</a:t>
            </a:r>
          </a:p>
          <a:p>
            <a:pPr eaLnBrk="1" hangingPunct="1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23529-C6E7-42C4-ADB1-E2509941AB76}"/>
              </a:ext>
            </a:extLst>
          </p:cNvPr>
          <p:cNvSpPr/>
          <p:nvPr/>
        </p:nvSpPr>
        <p:spPr>
          <a:xfrm>
            <a:off x="3048000" y="1415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6454F5-0024-410C-9592-1818B2777A95}"/>
              </a:ext>
            </a:extLst>
          </p:cNvPr>
          <p:cNvSpPr/>
          <p:nvPr/>
        </p:nvSpPr>
        <p:spPr>
          <a:xfrm>
            <a:off x="0" y="2055633"/>
            <a:ext cx="1212242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Определен и визуализирован сквозной поток/и пациента ( верхне-уровневый, уровня специализации, уровня процесса и др. </a:t>
            </a:r>
          </a:p>
          <a:p>
            <a:endParaRPr lang="ru-RU" sz="2000" b="1" dirty="0"/>
          </a:p>
          <a:p>
            <a:r>
              <a:rPr lang="ru-RU" sz="2000" b="1" dirty="0"/>
              <a:t>Сотрудники четко понимают место подразделения в сквозном потоке.  </a:t>
            </a:r>
          </a:p>
          <a:p>
            <a:endParaRPr lang="ru-RU" sz="2000" b="1" dirty="0"/>
          </a:p>
          <a:p>
            <a:r>
              <a:rPr lang="ru-RU" sz="2000" b="1" dirty="0"/>
              <a:t>Сотрудники осознают и могут четко сформулировать какое из подразделений является для них внутренним</a:t>
            </a:r>
            <a:r>
              <a:rPr lang="ru-RU" sz="2000" dirty="0"/>
              <a:t> </a:t>
            </a:r>
            <a:r>
              <a:rPr lang="ru-RU" sz="2000" b="1" dirty="0"/>
              <a:t>потребителем и внутренним поставщиком</a:t>
            </a:r>
          </a:p>
          <a:p>
            <a:endParaRPr lang="ru-RU" sz="2000" b="1" dirty="0"/>
          </a:p>
          <a:p>
            <a:r>
              <a:rPr lang="ru-RU" sz="2000" b="1" dirty="0"/>
              <a:t>Загрузка подразделений в потоке выровнена временам циклов.</a:t>
            </a:r>
          </a:p>
          <a:p>
            <a:endParaRPr lang="ru-RU" sz="2000" b="1" dirty="0"/>
          </a:p>
          <a:p>
            <a:r>
              <a:rPr lang="ru-RU" sz="2000" b="1" dirty="0"/>
              <a:t>Внедрена  и функционирует "цепочка помощи«.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5307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217" y="481151"/>
            <a:ext cx="9144000" cy="1655762"/>
          </a:xfrm>
        </p:spPr>
        <p:txBody>
          <a:bodyPr/>
          <a:lstStyle/>
          <a:p>
            <a:r>
              <a:rPr lang="ru-RU" sz="3600" dirty="0"/>
              <a:t>8. Обслуживание оборудования</a:t>
            </a:r>
          </a:p>
          <a:p>
            <a:pPr eaLnBrk="1" hangingPunct="1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23529-C6E7-42C4-ADB1-E2509941AB76}"/>
              </a:ext>
            </a:extLst>
          </p:cNvPr>
          <p:cNvSpPr/>
          <p:nvPr/>
        </p:nvSpPr>
        <p:spPr>
          <a:xfrm>
            <a:off x="3048000" y="1415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5DB7CF-E134-41A2-8151-417655963D9E}"/>
              </a:ext>
            </a:extLst>
          </p:cNvPr>
          <p:cNvSpPr/>
          <p:nvPr/>
        </p:nvSpPr>
        <p:spPr>
          <a:xfrm>
            <a:off x="626167" y="2013228"/>
            <a:ext cx="110821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Стандартизированы элементы проведения уборки оборудования и элементов доступного Технического Обслуживания</a:t>
            </a:r>
          </a:p>
          <a:p>
            <a:endParaRPr lang="ru-RU" sz="2000" b="1" dirty="0"/>
          </a:p>
          <a:p>
            <a:r>
              <a:rPr lang="ru-RU" sz="2000" b="1" dirty="0"/>
              <a:t>Ведется анализ свободных мощностей по оборудованию. </a:t>
            </a:r>
          </a:p>
          <a:p>
            <a:endParaRPr lang="ru-RU" sz="2000" b="1" dirty="0"/>
          </a:p>
          <a:p>
            <a:r>
              <a:rPr lang="ru-RU" sz="2000" b="1" dirty="0"/>
              <a:t>Элементы быстрой переналадки ( перенастройки ) оборудования.</a:t>
            </a:r>
          </a:p>
          <a:p>
            <a:endParaRPr lang="ru-RU" sz="2000" b="1" dirty="0"/>
          </a:p>
          <a:p>
            <a:r>
              <a:rPr lang="ru-RU" sz="2000" b="1" dirty="0"/>
              <a:t>Стандартизированы процессы ( сборка, разборка, чистка, мойка, перенастройка, замена расходников)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72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217" y="481151"/>
            <a:ext cx="9144000" cy="1655762"/>
          </a:xfrm>
        </p:spPr>
        <p:txBody>
          <a:bodyPr/>
          <a:lstStyle/>
          <a:p>
            <a:r>
              <a:rPr lang="ru-RU" sz="3600" dirty="0"/>
              <a:t>9. Обучение и развитие персонала</a:t>
            </a:r>
          </a:p>
          <a:p>
            <a:pPr eaLnBrk="1" hangingPunct="1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23529-C6E7-42C4-ADB1-E2509941AB76}"/>
              </a:ext>
            </a:extLst>
          </p:cNvPr>
          <p:cNvSpPr/>
          <p:nvPr/>
        </p:nvSpPr>
        <p:spPr>
          <a:xfrm>
            <a:off x="3048000" y="1415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2ACBDF-DFA0-480E-9959-A78406C1628E}"/>
              </a:ext>
            </a:extLst>
          </p:cNvPr>
          <p:cNvSpPr/>
          <p:nvPr/>
        </p:nvSpPr>
        <p:spPr>
          <a:xfrm>
            <a:off x="546652" y="2228671"/>
            <a:ext cx="115095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Разработаны и функционируют матрицы владения навыками  </a:t>
            </a:r>
          </a:p>
          <a:p>
            <a:endParaRPr lang="ru-RU" sz="2000" b="1" dirty="0"/>
          </a:p>
          <a:p>
            <a:r>
              <a:rPr lang="ru-RU" sz="2000" b="1" dirty="0"/>
              <a:t>Разработан механизм создания Индивидуальных планов развития персонала.</a:t>
            </a:r>
          </a:p>
          <a:p>
            <a:endParaRPr lang="ru-RU" sz="2000" b="1" dirty="0"/>
          </a:p>
          <a:p>
            <a:r>
              <a:rPr lang="ru-RU" sz="2000" b="1" dirty="0"/>
              <a:t>Разработан механизм освоения смежных функций</a:t>
            </a:r>
          </a:p>
          <a:p>
            <a:endParaRPr lang="ru-RU" sz="2000" b="1" dirty="0"/>
          </a:p>
          <a:p>
            <a:r>
              <a:rPr lang="ru-RU" sz="2000" b="1" dirty="0"/>
              <a:t>Существует система ротации</a:t>
            </a:r>
          </a:p>
        </p:txBody>
      </p:sp>
    </p:spTree>
    <p:extLst>
      <p:ext uri="{BB962C8B-B14F-4D97-AF65-F5344CB8AC3E}">
        <p14:creationId xmlns:p14="http://schemas.microsoft.com/office/powerpoint/2010/main" val="63298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217" y="481151"/>
            <a:ext cx="9144000" cy="1655762"/>
          </a:xfrm>
        </p:spPr>
        <p:txBody>
          <a:bodyPr/>
          <a:lstStyle/>
          <a:p>
            <a:r>
              <a:rPr lang="ru-RU" sz="3600" dirty="0"/>
              <a:t>10. Встроенное качество</a:t>
            </a:r>
          </a:p>
          <a:p>
            <a:pPr eaLnBrk="1" hangingPunct="1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23529-C6E7-42C4-ADB1-E2509941AB76}"/>
              </a:ext>
            </a:extLst>
          </p:cNvPr>
          <p:cNvSpPr/>
          <p:nvPr/>
        </p:nvSpPr>
        <p:spPr>
          <a:xfrm>
            <a:off x="3048000" y="1415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B47B64-AA76-4E4B-AC35-EF8D39BA82B1}"/>
              </a:ext>
            </a:extLst>
          </p:cNvPr>
          <p:cNvSpPr/>
          <p:nvPr/>
        </p:nvSpPr>
        <p:spPr>
          <a:xfrm>
            <a:off x="109330" y="1309032"/>
            <a:ext cx="119733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Функционирует регламент реагирования на проблемы, направленный не на карательную функцию, а на систему быстрого решения проблем связанных с качеством.</a:t>
            </a:r>
          </a:p>
          <a:p>
            <a:endParaRPr lang="ru-RU" sz="2000" b="1" dirty="0"/>
          </a:p>
          <a:p>
            <a:r>
              <a:rPr lang="ru-RU" sz="2000" b="1" dirty="0"/>
              <a:t>Статистика по отклонениям по качеству доступна, визуализирована и отнесена к конкретным этапам потоков.</a:t>
            </a:r>
          </a:p>
          <a:p>
            <a:endParaRPr lang="ru-RU" sz="2000" b="1" dirty="0"/>
          </a:p>
          <a:p>
            <a:r>
              <a:rPr lang="ru-RU" sz="2000" b="1" dirty="0"/>
              <a:t>Отслеживается повторяемость отклонений по качеству</a:t>
            </a:r>
          </a:p>
          <a:p>
            <a:endParaRPr lang="ru-RU" sz="2000" b="1" dirty="0"/>
          </a:p>
          <a:p>
            <a:r>
              <a:rPr lang="ru-RU" sz="2000" b="1" dirty="0"/>
              <a:t>Качество обеспечивается регламентацией выявления проблем, а не контролем </a:t>
            </a:r>
          </a:p>
        </p:txBody>
      </p:sp>
    </p:spTree>
    <p:extLst>
      <p:ext uri="{BB962C8B-B14F-4D97-AF65-F5344CB8AC3E}">
        <p14:creationId xmlns:p14="http://schemas.microsoft.com/office/powerpoint/2010/main" val="369305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217" y="481151"/>
            <a:ext cx="9144000" cy="1655762"/>
          </a:xfrm>
        </p:spPr>
        <p:txBody>
          <a:bodyPr/>
          <a:lstStyle/>
          <a:p>
            <a:r>
              <a:rPr lang="ru-RU" sz="3600" dirty="0"/>
              <a:t>11. Расчёт экономической эффективности</a:t>
            </a:r>
          </a:p>
          <a:p>
            <a:pPr eaLnBrk="1" hangingPunct="1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23529-C6E7-42C4-ADB1-E2509941AB76}"/>
              </a:ext>
            </a:extLst>
          </p:cNvPr>
          <p:cNvSpPr/>
          <p:nvPr/>
        </p:nvSpPr>
        <p:spPr>
          <a:xfrm>
            <a:off x="3048000" y="1415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650860-8B3E-49B6-8DB1-D28614EC61A5}"/>
              </a:ext>
            </a:extLst>
          </p:cNvPr>
          <p:cNvSpPr/>
          <p:nvPr/>
        </p:nvSpPr>
        <p:spPr>
          <a:xfrm>
            <a:off x="137491" y="1415534"/>
            <a:ext cx="1191701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Структура себестоимости визуализирована, доступна для понимания и отнесена к этапам потока пациента и процессов.</a:t>
            </a:r>
          </a:p>
          <a:p>
            <a:endParaRPr lang="ru-RU" sz="2000" b="1" dirty="0"/>
          </a:p>
          <a:p>
            <a:r>
              <a:rPr lang="ru-RU" sz="2000" b="1" dirty="0"/>
              <a:t>Сотрудники имеют представление о потерях, основных их видах и последствиях.</a:t>
            </a:r>
          </a:p>
          <a:p>
            <a:endParaRPr lang="ru-RU" sz="2000" b="1" dirty="0"/>
          </a:p>
          <a:p>
            <a:r>
              <a:rPr lang="ru-RU" sz="2000" b="1" dirty="0"/>
              <a:t>Сотрудники имеют представление о влиянии сокращения потерь, выявленных на рабочем месте, на снижение себестоимости процессов. </a:t>
            </a:r>
          </a:p>
          <a:p>
            <a:endParaRPr lang="ru-RU" sz="2000" b="1" dirty="0"/>
          </a:p>
          <a:p>
            <a:r>
              <a:rPr lang="ru-RU" sz="2000" b="1" dirty="0"/>
              <a:t>Сотрудники мотивированы пониманием возможности личной заинтересованности от результатов снижения себестоимости процессов.</a:t>
            </a:r>
            <a:r>
              <a:rPr lang="ru-RU" sz="2000" dirty="0"/>
              <a:t> </a:t>
            </a:r>
          </a:p>
          <a:p>
            <a:endParaRPr lang="ru-RU" sz="2000" dirty="0"/>
          </a:p>
          <a:p>
            <a:r>
              <a:rPr lang="ru-RU" sz="2000" b="1" dirty="0"/>
              <a:t>Действует системы мотивации, предусматривающая использование части полученного экономического эффекта на поощрение персонала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87873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23529-C6E7-42C4-ADB1-E2509941AB76}"/>
              </a:ext>
            </a:extLst>
          </p:cNvPr>
          <p:cNvSpPr/>
          <p:nvPr/>
        </p:nvSpPr>
        <p:spPr>
          <a:xfrm>
            <a:off x="3048000" y="1415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77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4F87C5-676F-4F18-A5C0-1D293E1DD0BF}"/>
              </a:ext>
            </a:extLst>
          </p:cNvPr>
          <p:cNvSpPr/>
          <p:nvPr/>
        </p:nvSpPr>
        <p:spPr>
          <a:xfrm>
            <a:off x="1010477" y="5479339"/>
            <a:ext cx="1051891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помнить, что Система Постоянных Улучшений - это непрерывный процесс, который требует постоянного внимания и участия всех сотрудников медицинской организации.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71198AA5-CDAC-4E79-9B94-0DACDF4575FC}"/>
              </a:ext>
            </a:extLst>
          </p:cNvPr>
          <p:cNvSpPr/>
          <p:nvPr/>
        </p:nvSpPr>
        <p:spPr>
          <a:xfrm>
            <a:off x="1152158" y="1887574"/>
            <a:ext cx="9780104" cy="2266121"/>
          </a:xfrm>
          <a:custGeom>
            <a:avLst/>
            <a:gdLst>
              <a:gd name="connsiteX0" fmla="*/ 0 w 9780104"/>
              <a:gd name="connsiteY0" fmla="*/ 2266121 h 2266121"/>
              <a:gd name="connsiteX1" fmla="*/ 3260035 w 9780104"/>
              <a:gd name="connsiteY1" fmla="*/ 2236304 h 2266121"/>
              <a:gd name="connsiteX2" fmla="*/ 3269974 w 9780104"/>
              <a:gd name="connsiteY2" fmla="*/ 1113182 h 2266121"/>
              <a:gd name="connsiteX3" fmla="*/ 6450495 w 9780104"/>
              <a:gd name="connsiteY3" fmla="*/ 1133061 h 2266121"/>
              <a:gd name="connsiteX4" fmla="*/ 6440556 w 9780104"/>
              <a:gd name="connsiteY4" fmla="*/ 19878 h 2266121"/>
              <a:gd name="connsiteX5" fmla="*/ 9780104 w 9780104"/>
              <a:gd name="connsiteY5" fmla="*/ 0 h 226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0104" h="2266121">
                <a:moveTo>
                  <a:pt x="0" y="2266121"/>
                </a:moveTo>
                <a:lnTo>
                  <a:pt x="3260035" y="2236304"/>
                </a:lnTo>
                <a:lnTo>
                  <a:pt x="3269974" y="1113182"/>
                </a:lnTo>
                <a:lnTo>
                  <a:pt x="6450495" y="1133061"/>
                </a:lnTo>
                <a:lnTo>
                  <a:pt x="6440556" y="19878"/>
                </a:lnTo>
                <a:lnTo>
                  <a:pt x="9780104" y="0"/>
                </a:ln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0053423-5832-446F-977D-B1EC29F43924}"/>
              </a:ext>
            </a:extLst>
          </p:cNvPr>
          <p:cNvCxnSpPr>
            <a:cxnSpLocks/>
          </p:cNvCxnSpPr>
          <p:nvPr/>
        </p:nvCxnSpPr>
        <p:spPr>
          <a:xfrm>
            <a:off x="4419599" y="1282148"/>
            <a:ext cx="0" cy="39622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ED86B17-D277-486E-881F-BB2C4D56346F}"/>
              </a:ext>
            </a:extLst>
          </p:cNvPr>
          <p:cNvCxnSpPr>
            <a:cxnSpLocks/>
          </p:cNvCxnSpPr>
          <p:nvPr/>
        </p:nvCxnSpPr>
        <p:spPr>
          <a:xfrm>
            <a:off x="7611035" y="1292087"/>
            <a:ext cx="0" cy="39522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003D43F-BBA6-43F7-8082-73BB5934CA91}"/>
              </a:ext>
            </a:extLst>
          </p:cNvPr>
          <p:cNvCxnSpPr>
            <a:cxnSpLocks/>
          </p:cNvCxnSpPr>
          <p:nvPr/>
        </p:nvCxnSpPr>
        <p:spPr>
          <a:xfrm>
            <a:off x="10923298" y="600635"/>
            <a:ext cx="0" cy="46437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D97865A-ADE2-4DAF-806F-B564FE7DDF16}"/>
              </a:ext>
            </a:extLst>
          </p:cNvPr>
          <p:cNvCxnSpPr>
            <a:cxnSpLocks/>
          </p:cNvCxnSpPr>
          <p:nvPr/>
        </p:nvCxnSpPr>
        <p:spPr>
          <a:xfrm>
            <a:off x="1152158" y="600635"/>
            <a:ext cx="0" cy="46437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9E66434-BD0C-40BA-B296-EFF5B609DF9F}"/>
              </a:ext>
            </a:extLst>
          </p:cNvPr>
          <p:cNvSpPr txBox="1"/>
          <p:nvPr/>
        </p:nvSpPr>
        <p:spPr>
          <a:xfrm>
            <a:off x="2236659" y="4631851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КЛИЕНТЫ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A06B27-9F4C-47F3-8274-0BEB6D79C46B}"/>
              </a:ext>
            </a:extLst>
          </p:cNvPr>
          <p:cNvSpPr txBox="1"/>
          <p:nvPr/>
        </p:nvSpPr>
        <p:spPr>
          <a:xfrm>
            <a:off x="5448796" y="3576918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ПЕРСОНАЛ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96FC2A-CCFA-4971-880D-B72912353257}"/>
              </a:ext>
            </a:extLst>
          </p:cNvPr>
          <p:cNvSpPr txBox="1"/>
          <p:nvPr/>
        </p:nvSpPr>
        <p:spPr>
          <a:xfrm>
            <a:off x="8700345" y="2348753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СИСТЕМА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422B2EA-6F4B-4DE2-B3C2-BF2F8AF9A841}"/>
              </a:ext>
            </a:extLst>
          </p:cNvPr>
          <p:cNvCxnSpPr>
            <a:cxnSpLocks/>
          </p:cNvCxnSpPr>
          <p:nvPr/>
        </p:nvCxnSpPr>
        <p:spPr>
          <a:xfrm flipV="1">
            <a:off x="1152158" y="5396753"/>
            <a:ext cx="10681254" cy="1"/>
          </a:xfrm>
          <a:prstGeom prst="line">
            <a:avLst/>
          </a:prstGeom>
          <a:ln w="38100">
            <a:prstDash val="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7E8730-83A7-42EB-B0C3-C15EC1C06E6B}"/>
              </a:ext>
            </a:extLst>
          </p:cNvPr>
          <p:cNvSpPr txBox="1"/>
          <p:nvPr/>
        </p:nvSpPr>
        <p:spPr>
          <a:xfrm>
            <a:off x="11232776" y="497541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ВРЕМЯ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1809C597-5E87-4492-A6AB-190652236D5D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-200286"/>
            <a:ext cx="10363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+mn-lt"/>
              </a:rPr>
              <a:t>Шаги к системе </a:t>
            </a:r>
          </a:p>
        </p:txBody>
      </p:sp>
    </p:spTree>
    <p:extLst>
      <p:ext uri="{BB962C8B-B14F-4D97-AF65-F5344CB8AC3E}">
        <p14:creationId xmlns:p14="http://schemas.microsoft.com/office/powerpoint/2010/main" val="30187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7ACDEED-094E-46C5-A07B-159AFDCCB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8966" y="1214438"/>
            <a:ext cx="12761844" cy="2387600"/>
          </a:xfrm>
        </p:spPr>
        <p:txBody>
          <a:bodyPr>
            <a:normAutofit/>
          </a:bodyPr>
          <a:lstStyle/>
          <a:p>
            <a:r>
              <a:rPr lang="ru-RU" sz="3400" dirty="0"/>
              <a:t>«НОВАЯ МОДЕЛЬ МОПМСП» </a:t>
            </a:r>
            <a:r>
              <a:rPr lang="en-US" sz="3400" dirty="0"/>
              <a:t>VS </a:t>
            </a:r>
            <a:r>
              <a:rPr lang="ru-RU" sz="3400" dirty="0"/>
              <a:t>«БЕРЕЖЛИВАЯ ПОЛИКЛИНИКА» </a:t>
            </a:r>
            <a:br>
              <a:rPr lang="ru-RU" sz="3400" dirty="0"/>
            </a:br>
            <a:endParaRPr lang="ru-RU" sz="3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23529-C6E7-42C4-ADB1-E2509941AB76}"/>
              </a:ext>
            </a:extLst>
          </p:cNvPr>
          <p:cNvSpPr/>
          <p:nvPr/>
        </p:nvSpPr>
        <p:spPr>
          <a:xfrm>
            <a:off x="3048000" y="1415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0E8BEF95-BE1B-4ECF-8C44-AE06B05D7EC5}"/>
              </a:ext>
            </a:extLst>
          </p:cNvPr>
          <p:cNvSpPr/>
          <p:nvPr/>
        </p:nvSpPr>
        <p:spPr>
          <a:xfrm>
            <a:off x="2683565" y="3357843"/>
            <a:ext cx="1252331" cy="1715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FE28735A-D5D5-4856-B25F-CE72F26771A9}"/>
              </a:ext>
            </a:extLst>
          </p:cNvPr>
          <p:cNvSpPr/>
          <p:nvPr/>
        </p:nvSpPr>
        <p:spPr>
          <a:xfrm rot="10800000">
            <a:off x="8256106" y="3281643"/>
            <a:ext cx="1252331" cy="1715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6C7A3-223B-4748-B3EF-2EA8218460BC}"/>
              </a:ext>
            </a:extLst>
          </p:cNvPr>
          <p:cNvSpPr txBox="1"/>
          <p:nvPr/>
        </p:nvSpPr>
        <p:spPr>
          <a:xfrm>
            <a:off x="1232302" y="5287619"/>
            <a:ext cx="4154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КОНТРОЛЬНАЯ ФУНКЦИЯ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C41B5-14B9-40BB-8E0A-ED1DC5A1B982}"/>
              </a:ext>
            </a:extLst>
          </p:cNvPr>
          <p:cNvSpPr txBox="1"/>
          <p:nvPr/>
        </p:nvSpPr>
        <p:spPr>
          <a:xfrm>
            <a:off x="6582867" y="5287619"/>
            <a:ext cx="4317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РАЗВИВАЮЩАЯ ФУНКЦИЯ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7EBC8FC-A586-4C69-9F8A-75804DA7BE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24609" y="322125"/>
            <a:ext cx="9144000" cy="16557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/>
              <a:t>От критериев новой модели к элементам системы постоянных улучшений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4609" y="322125"/>
            <a:ext cx="9144000" cy="16557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/>
              <a:t>От критериев новой модели к элементам системы постоянных улучшений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23529-C6E7-42C4-ADB1-E2509941AB76}"/>
              </a:ext>
            </a:extLst>
          </p:cNvPr>
          <p:cNvSpPr/>
          <p:nvPr/>
        </p:nvSpPr>
        <p:spPr>
          <a:xfrm>
            <a:off x="3048000" y="1415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9BD970-C85D-4D57-90C8-A7D7BE920145}"/>
              </a:ext>
            </a:extLst>
          </p:cNvPr>
          <p:cNvSpPr/>
          <p:nvPr/>
        </p:nvSpPr>
        <p:spPr>
          <a:xfrm>
            <a:off x="831574" y="2776909"/>
            <a:ext cx="42870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9 блоков критериев новой модели: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потоками пациентов;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Качество пространства;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запасами;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Стандартизация процессов;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Качество медицинской помощи;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Доступность медицинской помощи;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Вовлеченность персонала В улучшения процессов;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системы управления;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Эффективность использования оборудования.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2E7961-4EFC-4633-A4E7-01982D55DF69}"/>
              </a:ext>
            </a:extLst>
          </p:cNvPr>
          <p:cNvSpPr/>
          <p:nvPr/>
        </p:nvSpPr>
        <p:spPr>
          <a:xfrm>
            <a:off x="6496881" y="2730742"/>
            <a:ext cx="6096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11 Элементов системы постоянных улучшений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Постановка целей и планирование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Вовлеченность руководства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Визуализация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Производственный контроль/анализ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Улучшение и решение проблем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Стандартизированная работа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Сокращение потерь в потоке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Обслуживание оборудования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Обучение и развитие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Встроенное качество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Расчёт экономической эффективности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257252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217" y="481151"/>
            <a:ext cx="9144000" cy="1655762"/>
          </a:xfrm>
        </p:spPr>
        <p:txBody>
          <a:bodyPr/>
          <a:lstStyle/>
          <a:p>
            <a:r>
              <a:rPr lang="ru-RU" sz="3600" dirty="0"/>
              <a:t>1. Постановка целей и планирование</a:t>
            </a:r>
          </a:p>
          <a:p>
            <a:pPr eaLnBrk="1" hangingPunct="1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23529-C6E7-42C4-ADB1-E2509941AB76}"/>
              </a:ext>
            </a:extLst>
          </p:cNvPr>
          <p:cNvSpPr/>
          <p:nvPr/>
        </p:nvSpPr>
        <p:spPr>
          <a:xfrm>
            <a:off x="3048000" y="1415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2B0199-2568-4A39-B86C-245AC44A43DA}"/>
              </a:ext>
            </a:extLst>
          </p:cNvPr>
          <p:cNvSpPr/>
          <p:nvPr/>
        </p:nvSpPr>
        <p:spPr>
          <a:xfrm>
            <a:off x="549965" y="1903036"/>
            <a:ext cx="114366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t">
              <a:buFont typeface="+mj-lt"/>
              <a:buAutoNum type="arabicPeriod"/>
            </a:pPr>
            <a:r>
              <a:rPr lang="ru-RU" sz="2000" b="1" dirty="0"/>
              <a:t>Определены краткосрочные  цели для организации,  определены ключевые показатели, известны их базовые значения </a:t>
            </a:r>
          </a:p>
          <a:p>
            <a:pPr marL="342900" indent="-342900" fontAlgn="t">
              <a:buFont typeface="+mj-lt"/>
              <a:buAutoNum type="arabicPeriod"/>
            </a:pPr>
            <a:endParaRPr lang="ru-RU" sz="2000" b="1" dirty="0"/>
          </a:p>
          <a:p>
            <a:pPr marL="342900" indent="-342900" fontAlgn="t">
              <a:buFont typeface="+mj-lt"/>
              <a:buAutoNum type="arabicPeriod"/>
            </a:pPr>
            <a:r>
              <a:rPr lang="ru-RU" sz="2000" b="1" dirty="0"/>
              <a:t>Информация о целевых показателях визуализирована (размещена на инфо-центре)    </a:t>
            </a:r>
          </a:p>
          <a:p>
            <a:pPr marL="342900" indent="-342900" fontAlgn="t">
              <a:buFont typeface="+mj-lt"/>
              <a:buAutoNum type="arabicPeriod"/>
            </a:pPr>
            <a:endParaRPr lang="ru-RU" sz="2000" b="1" dirty="0"/>
          </a:p>
          <a:p>
            <a:pPr marL="342900" lvl="0" indent="-342900" fontAlgn="t">
              <a:buFont typeface="+mj-lt"/>
              <a:buAutoNum type="arabicPeriod"/>
              <a:defRPr/>
            </a:pPr>
            <a:r>
              <a:rPr lang="ru-RU" sz="2000" b="1" dirty="0"/>
              <a:t>Выявляются  отклонения  фактических значений показателей от целевых. По выявленным отклонениям принимаются меры</a:t>
            </a:r>
          </a:p>
          <a:p>
            <a:pPr marL="342900" lvl="0" indent="-342900" fontAlgn="t">
              <a:buFont typeface="+mj-lt"/>
              <a:buAutoNum type="arabicPeriod"/>
              <a:defRPr/>
            </a:pP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fontAlgn="t">
              <a:buFont typeface="+mj-lt"/>
              <a:buAutoNum type="arabicPeriod"/>
              <a:defRPr/>
            </a:pPr>
            <a:r>
              <a:rPr lang="ru-RU" sz="2000" b="1" dirty="0"/>
              <a:t> По всем показателям деятельности подразделений  проводится ежедневный мониторинг и анализ</a:t>
            </a:r>
          </a:p>
          <a:p>
            <a:pPr marL="342900" lvl="0" indent="-342900" fontAlgn="t">
              <a:buFont typeface="+mj-lt"/>
              <a:buAutoNum type="arabicPeriod"/>
              <a:defRPr/>
            </a:pP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fontAlgn="t">
              <a:buFont typeface="+mj-lt"/>
              <a:buAutoNum type="arabicPeriod"/>
              <a:defRPr/>
            </a:pPr>
            <a:r>
              <a:rPr lang="ru-RU" sz="2000" b="1" dirty="0"/>
              <a:t> В разработке планов развития подразделения на год принимают участие все работники подразделения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8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217" y="481151"/>
            <a:ext cx="9144000" cy="1655762"/>
          </a:xfrm>
        </p:spPr>
        <p:txBody>
          <a:bodyPr/>
          <a:lstStyle/>
          <a:p>
            <a:r>
              <a:rPr lang="ru-RU" sz="3600" dirty="0"/>
              <a:t>2. Вовлеченность руководства</a:t>
            </a:r>
          </a:p>
          <a:p>
            <a:pPr eaLnBrk="1" hangingPunct="1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23529-C6E7-42C4-ADB1-E2509941AB76}"/>
              </a:ext>
            </a:extLst>
          </p:cNvPr>
          <p:cNvSpPr/>
          <p:nvPr/>
        </p:nvSpPr>
        <p:spPr>
          <a:xfrm>
            <a:off x="3048000" y="1415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41DC4-CAE3-4734-8D29-449AA7D7E124}"/>
              </a:ext>
            </a:extLst>
          </p:cNvPr>
          <p:cNvSpPr/>
          <p:nvPr/>
        </p:nvSpPr>
        <p:spPr>
          <a:xfrm>
            <a:off x="564873" y="1600200"/>
            <a:ext cx="114001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Разработан регламент функционирования инфо-центра с участием руководителя. </a:t>
            </a:r>
          </a:p>
          <a:p>
            <a:endParaRPr lang="ru-RU" sz="2000" b="1" dirty="0"/>
          </a:p>
          <a:p>
            <a:r>
              <a:rPr lang="ru-RU" sz="2000" b="1" dirty="0"/>
              <a:t>Выполнение регламента оценки деятельности является обязательным для руководителя</a:t>
            </a:r>
          </a:p>
          <a:p>
            <a:endParaRPr lang="ru-RU" sz="2000" b="1" dirty="0"/>
          </a:p>
          <a:p>
            <a:r>
              <a:rPr lang="ru-RU" sz="2000" b="1" dirty="0"/>
              <a:t>Руководителем установлены цели по развитию организации в соответствии со стратегией</a:t>
            </a:r>
          </a:p>
          <a:p>
            <a:r>
              <a:rPr lang="ru-RU" sz="2000" b="1" dirty="0"/>
              <a:t> (региональной, федеральной)  и деятельность руководителя оценивается по ним</a:t>
            </a:r>
          </a:p>
          <a:p>
            <a:endParaRPr lang="ru-RU" sz="2000" b="1" dirty="0"/>
          </a:p>
          <a:p>
            <a:r>
              <a:rPr lang="ru-RU" sz="2000" b="1" dirty="0"/>
              <a:t>Руководителем проводится работа по снижению затрат</a:t>
            </a:r>
          </a:p>
          <a:p>
            <a:endParaRPr lang="ru-RU" sz="2000" b="1" dirty="0"/>
          </a:p>
          <a:p>
            <a:r>
              <a:rPr lang="ru-RU" sz="2000" b="1" dirty="0"/>
              <a:t>Реализован инструмент «цепочки помощи» </a:t>
            </a:r>
          </a:p>
        </p:txBody>
      </p:sp>
    </p:spTree>
    <p:extLst>
      <p:ext uri="{BB962C8B-B14F-4D97-AF65-F5344CB8AC3E}">
        <p14:creationId xmlns:p14="http://schemas.microsoft.com/office/powerpoint/2010/main" val="196208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217" y="481151"/>
            <a:ext cx="9144000" cy="1655762"/>
          </a:xfrm>
        </p:spPr>
        <p:txBody>
          <a:bodyPr/>
          <a:lstStyle/>
          <a:p>
            <a:r>
              <a:rPr lang="ru-RU" sz="3600" dirty="0"/>
              <a:t>3. Визуализация</a:t>
            </a:r>
          </a:p>
          <a:p>
            <a:pPr eaLnBrk="1" hangingPunct="1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23529-C6E7-42C4-ADB1-E2509941AB76}"/>
              </a:ext>
            </a:extLst>
          </p:cNvPr>
          <p:cNvSpPr/>
          <p:nvPr/>
        </p:nvSpPr>
        <p:spPr>
          <a:xfrm>
            <a:off x="3048000" y="1415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AF544E-636D-4896-9F94-81C024ECB560}"/>
              </a:ext>
            </a:extLst>
          </p:cNvPr>
          <p:cNvSpPr/>
          <p:nvPr/>
        </p:nvSpPr>
        <p:spPr>
          <a:xfrm>
            <a:off x="642731" y="2014484"/>
            <a:ext cx="120959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Созданы, регламентированы инфо-центры по организации и в подразделениях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Определены и визуализированы цели, показатели работы в соответствии со стратегией </a:t>
            </a:r>
          </a:p>
          <a:p>
            <a:endParaRPr lang="ru-RU" sz="2000" b="1" dirty="0"/>
          </a:p>
          <a:p>
            <a:r>
              <a:rPr lang="ru-RU" sz="2000" b="1" dirty="0"/>
              <a:t>Ответственность за ведение стенда распределена и регламентирована</a:t>
            </a:r>
          </a:p>
          <a:p>
            <a:endParaRPr lang="ru-RU" sz="2000" b="1" dirty="0"/>
          </a:p>
          <a:p>
            <a:r>
              <a:rPr lang="ru-RU" sz="2000" b="1" dirty="0"/>
              <a:t>Отклонения состояния рабочих мест и процессов от нормы выявляются с первого взгляда</a:t>
            </a:r>
          </a:p>
          <a:p>
            <a:endParaRPr lang="ru-RU" sz="2000" b="1" dirty="0"/>
          </a:p>
          <a:p>
            <a:r>
              <a:rPr lang="ru-RU" sz="2000" b="1" dirty="0"/>
              <a:t>Визуализированы алгоритм формулирования и решения проблем в подразделениях</a:t>
            </a:r>
          </a:p>
          <a:p>
            <a:endParaRPr lang="ru-RU" sz="2000" b="1" dirty="0"/>
          </a:p>
          <a:p>
            <a:r>
              <a:rPr lang="ru-RU" sz="2000" b="1" dirty="0"/>
              <a:t>Инфоцентр  является инструментом визуального управления на основе оперативной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241662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217" y="481151"/>
            <a:ext cx="9144000" cy="1655762"/>
          </a:xfrm>
        </p:spPr>
        <p:txBody>
          <a:bodyPr/>
          <a:lstStyle/>
          <a:p>
            <a:r>
              <a:rPr lang="ru-RU" sz="3600" dirty="0"/>
              <a:t>4. Производственный контроль/анализ</a:t>
            </a:r>
          </a:p>
          <a:p>
            <a:pPr eaLnBrk="1" hangingPunct="1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23529-C6E7-42C4-ADB1-E2509941AB76}"/>
              </a:ext>
            </a:extLst>
          </p:cNvPr>
          <p:cNvSpPr/>
          <p:nvPr/>
        </p:nvSpPr>
        <p:spPr>
          <a:xfrm>
            <a:off x="3048000" y="1415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10287B-72E9-4646-8CDB-61646D48F6A3}"/>
              </a:ext>
            </a:extLst>
          </p:cNvPr>
          <p:cNvSpPr/>
          <p:nvPr/>
        </p:nvSpPr>
        <p:spPr>
          <a:xfrm>
            <a:off x="168965" y="1309032"/>
            <a:ext cx="120230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Осуществляется оперативный контроль в «концепции времени такта»</a:t>
            </a:r>
          </a:p>
          <a:p>
            <a:endParaRPr lang="ru-RU" sz="2000" b="1" dirty="0"/>
          </a:p>
          <a:p>
            <a:r>
              <a:rPr lang="ru-RU" sz="2000" b="1" dirty="0"/>
              <a:t>Ведется учет:- плановый и фактический объемы показателей и их отклонения</a:t>
            </a:r>
          </a:p>
          <a:p>
            <a:endParaRPr lang="ru-RU" sz="2000" b="1" dirty="0"/>
          </a:p>
          <a:p>
            <a:r>
              <a:rPr lang="ru-RU" sz="2000" b="1" dirty="0"/>
              <a:t>Статус решения выявленных проблем визуализируется.</a:t>
            </a:r>
          </a:p>
          <a:p>
            <a:endParaRPr lang="ru-RU" sz="2000" b="1" dirty="0"/>
          </a:p>
          <a:p>
            <a:r>
              <a:rPr lang="ru-RU" sz="2000" b="1" dirty="0"/>
              <a:t>"Производственный анализ/контроль включает в себя:- контроль запуска - контроль выпуска- контроль всех стадий протекания «производственных» циклов« и контроль показателей по качеству.</a:t>
            </a:r>
          </a:p>
          <a:p>
            <a:endParaRPr lang="ru-RU" sz="2000" b="1" dirty="0"/>
          </a:p>
          <a:p>
            <a:r>
              <a:rPr lang="ru-RU" sz="2000" b="1" dirty="0"/>
              <a:t>Действует выстроенная схема принятия решений в случае возникновения отклонения. Алгоритм действий знает и выполняет каждый сотрудник</a:t>
            </a:r>
          </a:p>
          <a:p>
            <a:endParaRPr lang="ru-RU" sz="2000" b="1" dirty="0"/>
          </a:p>
          <a:p>
            <a:r>
              <a:rPr lang="ru-RU" sz="2000" b="1" dirty="0"/>
              <a:t>Формируется система перехода от фиксации отклонений и принятий действий по ним к предупреждению их возникновения</a:t>
            </a:r>
          </a:p>
        </p:txBody>
      </p:sp>
    </p:spTree>
    <p:extLst>
      <p:ext uri="{BB962C8B-B14F-4D97-AF65-F5344CB8AC3E}">
        <p14:creationId xmlns:p14="http://schemas.microsoft.com/office/powerpoint/2010/main" val="103035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217" y="481151"/>
            <a:ext cx="9144000" cy="1655762"/>
          </a:xfrm>
        </p:spPr>
        <p:txBody>
          <a:bodyPr/>
          <a:lstStyle/>
          <a:p>
            <a:r>
              <a:rPr lang="ru-RU" sz="3600" dirty="0"/>
              <a:t>5. Улучшение и решение проблем</a:t>
            </a:r>
          </a:p>
          <a:p>
            <a:pPr eaLnBrk="1" hangingPunct="1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23529-C6E7-42C4-ADB1-E2509941AB76}"/>
              </a:ext>
            </a:extLst>
          </p:cNvPr>
          <p:cNvSpPr/>
          <p:nvPr/>
        </p:nvSpPr>
        <p:spPr>
          <a:xfrm>
            <a:off x="3048000" y="1415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EA9457-0DF5-4428-B5E1-561ABF3D50B1}"/>
              </a:ext>
            </a:extLst>
          </p:cNvPr>
          <p:cNvSpPr/>
          <p:nvPr/>
        </p:nvSpPr>
        <p:spPr>
          <a:xfrm>
            <a:off x="226943" y="1119387"/>
            <a:ext cx="1173811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Существует стандарт (положение) организации, мотивирующий работников подавать предложения по улучшениям и стимулируется выявление проблем</a:t>
            </a:r>
          </a:p>
          <a:p>
            <a:endParaRPr lang="ru-RU" sz="2000" b="1" dirty="0"/>
          </a:p>
          <a:p>
            <a:r>
              <a:rPr lang="ru-RU" sz="2000" b="1" dirty="0"/>
              <a:t>Создан и работает механизм обратной связи по предложениям по улучшениям</a:t>
            </a:r>
          </a:p>
          <a:p>
            <a:r>
              <a:rPr lang="ru-RU" sz="2000" b="1" dirty="0"/>
              <a:t>Методы решения проблем стандартизированы. Визуализируются сигналы о проблемах. </a:t>
            </a:r>
          </a:p>
          <a:p>
            <a:endParaRPr lang="ru-RU" sz="2000" b="1" dirty="0"/>
          </a:p>
          <a:p>
            <a:r>
              <a:rPr lang="ru-RU" sz="2000" b="1" dirty="0"/>
              <a:t>По итогам решения проблем вносятся изменения в стандарты</a:t>
            </a:r>
          </a:p>
          <a:p>
            <a:r>
              <a:rPr lang="ru-RU" sz="2000" b="1" dirty="0"/>
              <a:t>В организации есть сотрудник/руководитель владеющий методами решения проблем</a:t>
            </a:r>
          </a:p>
          <a:p>
            <a:endParaRPr lang="ru-RU" sz="2000" b="1" dirty="0"/>
          </a:p>
          <a:p>
            <a:r>
              <a:rPr lang="ru-RU" sz="2000" b="1" dirty="0"/>
              <a:t>Ведется работа по высвобождения непрофильной трудоемкости</a:t>
            </a:r>
          </a:p>
          <a:p>
            <a:r>
              <a:rPr lang="ru-RU" sz="2000" b="1" dirty="0"/>
              <a:t>Существует механизм реализации предложений</a:t>
            </a:r>
          </a:p>
          <a:p>
            <a:endParaRPr lang="ru-RU" sz="2000" b="1" dirty="0"/>
          </a:p>
          <a:p>
            <a:r>
              <a:rPr lang="ru-RU" sz="2000" b="1" dirty="0"/>
              <a:t>Адаптивная система предложений: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Предложение на оценку и усмотрение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Предложение, как продукт внушения/настройки 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Реализованное предложения, а потом усмотрение</a:t>
            </a:r>
          </a:p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2EEC83-B2E7-49AE-9870-2C222BFC2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521" y="4291779"/>
            <a:ext cx="1870145" cy="2164478"/>
          </a:xfrm>
          <a:prstGeom prst="rect">
            <a:avLst/>
          </a:prstGeom>
        </p:spPr>
      </p:pic>
      <p:sp>
        <p:nvSpPr>
          <p:cNvPr id="6" name="Блок-схема: память с последовательным доступом 5">
            <a:extLst>
              <a:ext uri="{FF2B5EF4-FFF2-40B4-BE49-F238E27FC236}">
                <a16:creationId xmlns:a16="http://schemas.microsoft.com/office/drawing/2014/main" id="{AD6A442D-8526-46D9-8AAF-0062CF816960}"/>
              </a:ext>
            </a:extLst>
          </p:cNvPr>
          <p:cNvSpPr/>
          <p:nvPr/>
        </p:nvSpPr>
        <p:spPr>
          <a:xfrm>
            <a:off x="6897757" y="3806687"/>
            <a:ext cx="2415208" cy="1238214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Есть ППУ ! </a:t>
            </a:r>
          </a:p>
        </p:txBody>
      </p:sp>
    </p:spTree>
    <p:extLst>
      <p:ext uri="{BB962C8B-B14F-4D97-AF65-F5344CB8AC3E}">
        <p14:creationId xmlns:p14="http://schemas.microsoft.com/office/powerpoint/2010/main" val="4093194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854</Words>
  <Application>Microsoft Office PowerPoint</Application>
  <PresentationFormat>Широкоэкранный</PresentationFormat>
  <Paragraphs>150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Специальное оформление</vt:lpstr>
      <vt:lpstr>Презентация PowerPoint</vt:lpstr>
      <vt:lpstr>Презентация PowerPoint</vt:lpstr>
      <vt:lpstr>«НОВАЯ МОДЕЛЬ МОПМСП» VS «БЕРЕЖЛИВАЯ ПОЛИКЛИНИКА»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2023-05-25T12:57:00Z</dcterms:created>
  <dcterms:modified xsi:type="dcterms:W3CDTF">2023-06-01T06:05:24Z</dcterms:modified>
</cp:coreProperties>
</file>