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AA0268-FA32-4C78-80A5-6CF2298A94E2}">
  <a:tblStyle styleId="{5DAA0268-FA32-4C78-80A5-6CF2298A94E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600cf0d3b_7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1600cf0d3b_7_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600cf0d3b_7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11600cf0d3b_7_3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600cf0d3b_7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11600cf0d3b_7_3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600cf0d3b_7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1600cf0d3b_7_4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600cf0d3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1600cf0d3b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600cf0d3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1600cf0d3b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88e8065e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188e8065ee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600cf0d3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1600cf0d3b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600cf0d3b_7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1600cf0d3b_7_1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600cf0d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1600cf0d3b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600cf0d3b_7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1600cf0d3b_7_1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600cf0d3b_7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1600cf0d3b_7_2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600cf0d3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1600cf0d3b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600cf0d3b_7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1600cf0d3b_7_2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600cf0d3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1600cf0d3b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600cf0d3b_7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1600cf0d3b_7_2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ДЗ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628650" y="9374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8" name="Google Shape;158;p32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0" name="Google Shape;160;p32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2" name="Google Shape;172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4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9" name="Google Shape;179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 rot="5400000">
            <a:off x="2940248" y="-13741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158999" y="234434"/>
            <a:ext cx="5455921" cy="711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8650" y="9374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043546" y="4635422"/>
            <a:ext cx="60578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type="ctrTitle"/>
          </p:nvPr>
        </p:nvSpPr>
        <p:spPr>
          <a:xfrm>
            <a:off x="640200" y="1475175"/>
            <a:ext cx="6197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b="1" lang="ru" sz="2700">
                <a:solidFill>
                  <a:srgbClr val="262626"/>
                </a:solidFill>
              </a:rPr>
              <a:t>Взаимосвязь организационных процессов и уровня профессионального выгорания у сотрудников медицинских организаций</a:t>
            </a:r>
            <a:endParaRPr b="1" sz="2700">
              <a:solidFill>
                <a:srgbClr val="262626"/>
              </a:solidFill>
            </a:endParaRPr>
          </a:p>
        </p:txBody>
      </p:sp>
      <p:pic>
        <p:nvPicPr>
          <p:cNvPr id="199" name="Google Shape;19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377341" y="2110016"/>
            <a:ext cx="810000" cy="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8"/>
          <p:cNvSpPr txBox="1"/>
          <p:nvPr/>
        </p:nvSpPr>
        <p:spPr>
          <a:xfrm>
            <a:off x="640200" y="4358625"/>
            <a:ext cx="502800" cy="184800"/>
          </a:xfrm>
          <a:prstGeom prst="rect">
            <a:avLst/>
          </a:prstGeom>
          <a:solidFill>
            <a:srgbClr val="0D455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2022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" name="Google Shape;201;p38"/>
          <p:cNvSpPr/>
          <p:nvPr/>
        </p:nvSpPr>
        <p:spPr>
          <a:xfrm>
            <a:off x="480050" y="350525"/>
            <a:ext cx="1661100" cy="6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/>
          <p:nvPr/>
        </p:nvSpPr>
        <p:spPr>
          <a:xfrm>
            <a:off x="7246304" y="2886344"/>
            <a:ext cx="3289691" cy="3289691"/>
          </a:xfrm>
          <a:prstGeom prst="ellipse">
            <a:avLst/>
          </a:prstGeom>
          <a:noFill/>
          <a:ln cap="flat" cmpd="sng" w="57150">
            <a:solidFill>
              <a:srgbClr val="E6E1D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7"/>
          <p:cNvSpPr/>
          <p:nvPr/>
        </p:nvSpPr>
        <p:spPr>
          <a:xfrm>
            <a:off x="-2054818" y="2901116"/>
            <a:ext cx="4484768" cy="4484768"/>
          </a:xfrm>
          <a:prstGeom prst="ellipse">
            <a:avLst/>
          </a:prstGeom>
          <a:noFill/>
          <a:ln cap="flat" cmpd="sng" w="57150">
            <a:solidFill>
              <a:srgbClr val="E6E1D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7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2. Уровень профессионального выгорания (средний по отд.)</a:t>
            </a:r>
            <a:endParaRPr/>
          </a:p>
        </p:txBody>
      </p:sp>
      <p:sp>
        <p:nvSpPr>
          <p:cNvPr id="363" name="Google Shape;363;p47"/>
          <p:cNvSpPr txBox="1"/>
          <p:nvPr/>
        </p:nvSpPr>
        <p:spPr>
          <a:xfrm>
            <a:off x="8214041" y="4632960"/>
            <a:ext cx="234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7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7"/>
          <p:cNvSpPr/>
          <p:nvPr/>
        </p:nvSpPr>
        <p:spPr>
          <a:xfrm flipH="1">
            <a:off x="1227227" y="712113"/>
            <a:ext cx="6643080" cy="3753563"/>
          </a:xfrm>
          <a:prstGeom prst="roundRect">
            <a:avLst>
              <a:gd fmla="val 4460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635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7"/>
          <p:cNvSpPr/>
          <p:nvPr/>
        </p:nvSpPr>
        <p:spPr>
          <a:xfrm>
            <a:off x="1969735" y="5352035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60" y="2766116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2127" y="4622201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0690" y="4669317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3721" y="2790143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0" y="539749"/>
            <a:ext cx="60960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7"/>
          <p:cNvSpPr/>
          <p:nvPr/>
        </p:nvSpPr>
        <p:spPr>
          <a:xfrm>
            <a:off x="3261537" y="2537060"/>
            <a:ext cx="103668" cy="103668"/>
          </a:xfrm>
          <a:prstGeom prst="ellipse">
            <a:avLst/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7"/>
          <p:cNvSpPr/>
          <p:nvPr/>
        </p:nvSpPr>
        <p:spPr>
          <a:xfrm>
            <a:off x="5733607" y="2313776"/>
            <a:ext cx="103668" cy="103668"/>
          </a:xfrm>
          <a:prstGeom prst="ellipse">
            <a:avLst/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4800600" y="1102528"/>
            <a:ext cx="103668" cy="103668"/>
          </a:xfrm>
          <a:prstGeom prst="ellipse">
            <a:avLst/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1758871" y="1012582"/>
            <a:ext cx="1252319" cy="456927"/>
          </a:xfrm>
          <a:prstGeom prst="roundRect">
            <a:avLst>
              <a:gd fmla="val 27138" name="adj"/>
            </a:avLst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Низкий (6,7%)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47"/>
          <p:cNvCxnSpPr>
            <a:stCxn id="375" idx="3"/>
            <a:endCxn id="374" idx="2"/>
          </p:cNvCxnSpPr>
          <p:nvPr/>
        </p:nvCxnSpPr>
        <p:spPr>
          <a:xfrm flipH="1" rot="10800000">
            <a:off x="3011191" y="1154345"/>
            <a:ext cx="1789500" cy="86700"/>
          </a:xfrm>
          <a:prstGeom prst="straightConnector1">
            <a:avLst/>
          </a:prstGeom>
          <a:noFill/>
          <a:ln cap="flat" cmpd="sng" w="22225">
            <a:solidFill>
              <a:srgbClr val="0D455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7" name="Google Shape;377;p47"/>
          <p:cNvSpPr/>
          <p:nvPr/>
        </p:nvSpPr>
        <p:spPr>
          <a:xfrm>
            <a:off x="6572637" y="1843465"/>
            <a:ext cx="1505449" cy="456927"/>
          </a:xfrm>
          <a:prstGeom prst="roundRect">
            <a:avLst>
              <a:gd fmla="val 27138" name="adj"/>
            </a:avLst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Высокий (36,7%)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47"/>
          <p:cNvCxnSpPr>
            <a:stCxn id="377" idx="1"/>
            <a:endCxn id="373" idx="2"/>
          </p:cNvCxnSpPr>
          <p:nvPr/>
        </p:nvCxnSpPr>
        <p:spPr>
          <a:xfrm flipH="1">
            <a:off x="5733537" y="2071929"/>
            <a:ext cx="839100" cy="293700"/>
          </a:xfrm>
          <a:prstGeom prst="straightConnector1">
            <a:avLst/>
          </a:prstGeom>
          <a:noFill/>
          <a:ln cap="flat" cmpd="sng" w="22225">
            <a:solidFill>
              <a:srgbClr val="0D455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47"/>
          <p:cNvSpPr/>
          <p:nvPr/>
        </p:nvSpPr>
        <p:spPr>
          <a:xfrm>
            <a:off x="1565656" y="3464780"/>
            <a:ext cx="1505450" cy="456927"/>
          </a:xfrm>
          <a:prstGeom prst="roundRect">
            <a:avLst>
              <a:gd fmla="val 27138" name="adj"/>
            </a:avLst>
          </a:prstGeom>
          <a:solidFill>
            <a:srgbClr val="0D455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Средний (56,7%)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47"/>
          <p:cNvCxnSpPr>
            <a:stCxn id="379" idx="0"/>
            <a:endCxn id="372" idx="7"/>
          </p:cNvCxnSpPr>
          <p:nvPr/>
        </p:nvCxnSpPr>
        <p:spPr>
          <a:xfrm flipH="1" rot="10800000">
            <a:off x="2318381" y="2552180"/>
            <a:ext cx="1031700" cy="912600"/>
          </a:xfrm>
          <a:prstGeom prst="straightConnector1">
            <a:avLst/>
          </a:prstGeom>
          <a:noFill/>
          <a:ln cap="flat" cmpd="sng" w="22225">
            <a:solidFill>
              <a:srgbClr val="0D455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" name="Google Shape;381;p47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/>
          <p:nvPr/>
        </p:nvSpPr>
        <p:spPr>
          <a:xfrm>
            <a:off x="7246304" y="2886344"/>
            <a:ext cx="3289691" cy="3289691"/>
          </a:xfrm>
          <a:prstGeom prst="ellipse">
            <a:avLst/>
          </a:prstGeom>
          <a:noFill/>
          <a:ln cap="flat" cmpd="sng" w="57150">
            <a:solidFill>
              <a:srgbClr val="E6E1D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-2054818" y="2901116"/>
            <a:ext cx="4484768" cy="4484768"/>
          </a:xfrm>
          <a:prstGeom prst="ellipse">
            <a:avLst/>
          </a:prstGeom>
          <a:noFill/>
          <a:ln cap="flat" cmpd="sng" w="57150">
            <a:solidFill>
              <a:srgbClr val="E6E1D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8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2. Уровень профессионального выгорания сотрудников</a:t>
            </a:r>
            <a:endParaRPr/>
          </a:p>
        </p:txBody>
      </p:sp>
      <p:sp>
        <p:nvSpPr>
          <p:cNvPr id="389" name="Google Shape;389;p48"/>
          <p:cNvSpPr txBox="1"/>
          <p:nvPr/>
        </p:nvSpPr>
        <p:spPr>
          <a:xfrm>
            <a:off x="8214041" y="4632960"/>
            <a:ext cx="234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8"/>
          <p:cNvSpPr/>
          <p:nvPr/>
        </p:nvSpPr>
        <p:spPr>
          <a:xfrm flipH="1">
            <a:off x="1227227" y="712113"/>
            <a:ext cx="6643080" cy="3753563"/>
          </a:xfrm>
          <a:prstGeom prst="roundRect">
            <a:avLst>
              <a:gd fmla="val 4460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63500" lvl="0" marL="127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8"/>
          <p:cNvSpPr/>
          <p:nvPr/>
        </p:nvSpPr>
        <p:spPr>
          <a:xfrm>
            <a:off x="1969735" y="5352035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60" y="2766116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2127" y="4622201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0690" y="4669317"/>
            <a:ext cx="27000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3721" y="2790143"/>
            <a:ext cx="270000" cy="27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7" name="Google Shape;397;p48"/>
          <p:cNvGraphicFramePr/>
          <p:nvPr/>
        </p:nvGraphicFramePr>
        <p:xfrm>
          <a:off x="1518047" y="961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{5DAA0268-FA32-4C78-80A5-6CF2298A94E2}</a:tableStyleId>
              </a:tblPr>
              <a:tblGrid>
                <a:gridCol w="1526975"/>
                <a:gridCol w="1526975"/>
                <a:gridCol w="1526975"/>
                <a:gridCol w="1526975"/>
              </a:tblGrid>
              <a:tr h="64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Отделение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Низкий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Средний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Высокий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64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Операторы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4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Патронаж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4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Бригада К19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4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Помощь на дому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500" u="none" cap="none" strike="noStrike"/>
                    </a:p>
                  </a:txBody>
                  <a:tcPr marT="71450" marB="71450" marR="71450" marL="714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398" name="Google Shape;398;p48"/>
          <p:cNvSpPr/>
          <p:nvPr/>
        </p:nvSpPr>
        <p:spPr>
          <a:xfrm>
            <a:off x="1857375" y="1479947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8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Игра “Организационная Иерархия”</a:t>
            </a: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8214054" y="4632950"/>
            <a:ext cx="46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">
                <a:solidFill>
                  <a:schemeClr val="lt1"/>
                </a:solidFill>
              </a:rPr>
              <a:t>0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9"/>
          <p:cNvSpPr/>
          <p:nvPr/>
        </p:nvSpPr>
        <p:spPr>
          <a:xfrm>
            <a:off x="1969735" y="5352035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9"/>
          <p:cNvSpPr/>
          <p:nvPr/>
        </p:nvSpPr>
        <p:spPr>
          <a:xfrm>
            <a:off x="-2180706" y="3477899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9"/>
          <p:cNvSpPr/>
          <p:nvPr/>
        </p:nvSpPr>
        <p:spPr>
          <a:xfrm>
            <a:off x="6766544" y="5146114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9"/>
          <p:cNvSpPr/>
          <p:nvPr/>
        </p:nvSpPr>
        <p:spPr>
          <a:xfrm flipH="1">
            <a:off x="1250460" y="918633"/>
            <a:ext cx="6643080" cy="1066696"/>
          </a:xfrm>
          <a:prstGeom prst="roundRect">
            <a:avLst>
              <a:gd fmla="val 15723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•"/>
            </a:pPr>
            <a:r>
              <a:rPr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Многие стресс-факторы так или иначе связаны с коммуникациями внутри организации. Упражнение позволяет увидеть общую картинку передачи информации и типовые ошибки, которые в конечном счете приводят к стрессу.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1601" y="1920399"/>
            <a:ext cx="3800799" cy="38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9"/>
          <p:cNvSpPr txBox="1"/>
          <p:nvPr/>
        </p:nvSpPr>
        <p:spPr>
          <a:xfrm>
            <a:off x="3785861" y="2346350"/>
            <a:ext cx="17317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D4552"/>
                </a:solidFill>
                <a:latin typeface="Arial"/>
                <a:ea typeface="Arial"/>
                <a:cs typeface="Arial"/>
                <a:sym typeface="Arial"/>
              </a:rPr>
              <a:t>Расстановка мест</a:t>
            </a:r>
            <a:endParaRPr b="1" sz="1400">
              <a:solidFill>
                <a:srgbClr val="0D4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9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0"/>
          <p:cNvSpPr txBox="1"/>
          <p:nvPr>
            <p:ph type="title"/>
          </p:nvPr>
        </p:nvSpPr>
        <p:spPr>
          <a:xfrm>
            <a:off x="2103120" y="151925"/>
            <a:ext cx="6243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Игра “Организационная Иерархия”</a:t>
            </a:r>
            <a:endParaRPr/>
          </a:p>
        </p:txBody>
      </p:sp>
      <p:sp>
        <p:nvSpPr>
          <p:cNvPr id="419" name="Google Shape;419;p50"/>
          <p:cNvSpPr txBox="1"/>
          <p:nvPr/>
        </p:nvSpPr>
        <p:spPr>
          <a:xfrm>
            <a:off x="8214054" y="4632950"/>
            <a:ext cx="46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">
                <a:solidFill>
                  <a:schemeClr val="lt1"/>
                </a:solidFill>
              </a:rPr>
              <a:t>1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0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0"/>
          <p:cNvSpPr/>
          <p:nvPr/>
        </p:nvSpPr>
        <p:spPr>
          <a:xfrm>
            <a:off x="1969736" y="5352035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0"/>
          <p:cNvSpPr/>
          <p:nvPr/>
        </p:nvSpPr>
        <p:spPr>
          <a:xfrm>
            <a:off x="6766544" y="5146114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0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0"/>
          <p:cNvSpPr txBox="1"/>
          <p:nvPr/>
        </p:nvSpPr>
        <p:spPr>
          <a:xfrm>
            <a:off x="0" y="1000450"/>
            <a:ext cx="6369900" cy="386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ru">
                <a:solidFill>
                  <a:schemeClr val="dk1"/>
                </a:solidFill>
              </a:rPr>
              <a:t>Разговаривать нельзя.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Вы можете писать сообщение </a:t>
            </a:r>
            <a:r>
              <a:rPr b="1" lang="ru">
                <a:solidFill>
                  <a:schemeClr val="dk1"/>
                </a:solidFill>
              </a:rPr>
              <a:t>только на чистых листочках</a:t>
            </a:r>
            <a:r>
              <a:rPr lang="ru">
                <a:solidFill>
                  <a:schemeClr val="dk1"/>
                </a:solidFill>
              </a:rPr>
              <a:t>, если листочки закончатся просто поднимите руку, мы дадим ещё.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Передать записку с сообщением коллеге можно только </a:t>
            </a:r>
            <a:r>
              <a:rPr b="1" lang="ru">
                <a:solidFill>
                  <a:schemeClr val="dk1"/>
                </a:solidFill>
              </a:rPr>
              <a:t>вместе с жетоном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Если вы уже прочли информацию, листочек с запиской больше не нужен, просто положите его на пол.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Коммуникация возможно </a:t>
            </a:r>
            <a:r>
              <a:rPr b="1" lang="ru">
                <a:solidFill>
                  <a:schemeClr val="dk1"/>
                </a:solidFill>
              </a:rPr>
              <a:t>только по вертикали </a:t>
            </a:r>
            <a:r>
              <a:rPr lang="ru">
                <a:solidFill>
                  <a:schemeClr val="dk1"/>
                </a:solidFill>
              </a:rPr>
              <a:t>(вверх и вниз). То есть, если вам необходимо передать сообщение коллеге в параллели, необходимо действовать через своего руководителя.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Если во время игры вам придётся меняться местами с участниками, инструкцию, все </a:t>
            </a:r>
            <a:r>
              <a:rPr lang="ru">
                <a:solidFill>
                  <a:schemeClr val="dk1"/>
                </a:solidFill>
              </a:rPr>
              <a:t>непрочитанные</a:t>
            </a:r>
            <a:r>
              <a:rPr lang="ru">
                <a:solidFill>
                  <a:schemeClr val="dk1"/>
                </a:solidFill>
              </a:rPr>
              <a:t> записки, всё, что есть на вашем рабочем месте, нужно оставить. Перейдя на другое рабочее место, изучить инструкцию, и остальное, оставленное вашим предшественником.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5" name="Google Shape;4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375" y="1543238"/>
            <a:ext cx="2469300" cy="278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1"/>
          <p:cNvSpPr txBox="1"/>
          <p:nvPr>
            <p:ph type="title"/>
          </p:nvPr>
        </p:nvSpPr>
        <p:spPr>
          <a:xfrm>
            <a:off x="2103120" y="151925"/>
            <a:ext cx="6243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Игра “Организационная Иерархия”</a:t>
            </a:r>
            <a:endParaRPr/>
          </a:p>
        </p:txBody>
      </p:sp>
      <p:sp>
        <p:nvSpPr>
          <p:cNvPr id="431" name="Google Shape;431;p51"/>
          <p:cNvSpPr txBox="1"/>
          <p:nvPr/>
        </p:nvSpPr>
        <p:spPr>
          <a:xfrm>
            <a:off x="8214054" y="4632950"/>
            <a:ext cx="46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">
                <a:solidFill>
                  <a:schemeClr val="lt1"/>
                </a:solidFill>
              </a:rPr>
              <a:t>2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1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1"/>
          <p:cNvSpPr/>
          <p:nvPr/>
        </p:nvSpPr>
        <p:spPr>
          <a:xfrm>
            <a:off x="1969736" y="5352035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1"/>
          <p:cNvSpPr/>
          <p:nvPr/>
        </p:nvSpPr>
        <p:spPr>
          <a:xfrm>
            <a:off x="6766544" y="5146114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1"/>
          <p:cNvSpPr/>
          <p:nvPr/>
        </p:nvSpPr>
        <p:spPr>
          <a:xfrm flipH="1">
            <a:off x="1250350" y="918603"/>
            <a:ext cx="6643200" cy="1653000"/>
          </a:xfrm>
          <a:prstGeom prst="roundRect">
            <a:avLst>
              <a:gd fmla="val 15723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97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lang="ru">
                <a:solidFill>
                  <a:srgbClr val="262626"/>
                </a:solidFill>
              </a:rPr>
              <a:t>Что происходило?</a:t>
            </a:r>
            <a:endParaRPr>
              <a:solidFill>
                <a:srgbClr val="262626"/>
              </a:solidFill>
            </a:endParaRPr>
          </a:p>
          <a:p>
            <a:pPr indent="-1397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</a:pPr>
            <a:r>
              <a:rPr lang="ru">
                <a:solidFill>
                  <a:srgbClr val="262626"/>
                </a:solidFill>
              </a:rPr>
              <a:t>Какое было поручение у главного врача?</a:t>
            </a:r>
            <a:endParaRPr>
              <a:solidFill>
                <a:srgbClr val="262626"/>
              </a:solidFill>
            </a:endParaRPr>
          </a:p>
          <a:p>
            <a:pPr indent="-1397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</a:pPr>
            <a:r>
              <a:rPr lang="ru">
                <a:solidFill>
                  <a:srgbClr val="262626"/>
                </a:solidFill>
              </a:rPr>
              <a:t>Что мешало его выполнить?</a:t>
            </a:r>
            <a:endParaRPr>
              <a:solidFill>
                <a:srgbClr val="262626"/>
              </a:solidFill>
            </a:endParaRPr>
          </a:p>
          <a:p>
            <a:pPr indent="-1397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</a:pPr>
            <a:r>
              <a:rPr lang="ru">
                <a:solidFill>
                  <a:srgbClr val="262626"/>
                </a:solidFill>
              </a:rPr>
              <a:t>Что помогало его выполнить?</a:t>
            </a:r>
            <a:endParaRPr>
              <a:solidFill>
                <a:srgbClr val="262626"/>
              </a:solidFill>
            </a:endParaRPr>
          </a:p>
          <a:p>
            <a:pPr indent="-1397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</a:pPr>
            <a:r>
              <a:rPr lang="ru">
                <a:solidFill>
                  <a:srgbClr val="262626"/>
                </a:solidFill>
              </a:rPr>
              <a:t>Что бы сделали иначе в следующий раз?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36" name="Google Shape;436;p51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2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2"/>
          <p:cNvSpPr/>
          <p:nvPr/>
        </p:nvSpPr>
        <p:spPr>
          <a:xfrm>
            <a:off x="1969736" y="5352035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2"/>
          <p:cNvSpPr/>
          <p:nvPr/>
        </p:nvSpPr>
        <p:spPr>
          <a:xfrm>
            <a:off x="6766544" y="5146114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445" name="Google Shape;44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8700"/>
            <a:ext cx="8839199" cy="410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/>
          <p:nvPr>
            <p:ph type="title"/>
          </p:nvPr>
        </p:nvSpPr>
        <p:spPr>
          <a:xfrm>
            <a:off x="2103120" y="151925"/>
            <a:ext cx="6243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Лектор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51" name="Google Shape;451;p53"/>
          <p:cNvSpPr/>
          <p:nvPr/>
        </p:nvSpPr>
        <p:spPr>
          <a:xfrm flipH="1">
            <a:off x="3611875" y="3083722"/>
            <a:ext cx="4045500" cy="627300"/>
          </a:xfrm>
          <a:prstGeom prst="roundRect">
            <a:avLst>
              <a:gd fmla="val 6864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33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</a:rPr>
              <a:t>wu\tg: </a:t>
            </a:r>
            <a:r>
              <a:rPr b="1" lang="ru" sz="1100">
                <a:solidFill>
                  <a:srgbClr val="262626"/>
                </a:solidFill>
              </a:rPr>
              <a:t>8(901)716-21-51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3611999" y="2753825"/>
            <a:ext cx="1118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62626"/>
                </a:solidFill>
              </a:rPr>
              <a:t>Контакты</a:t>
            </a: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53"/>
          <p:cNvGrpSpPr/>
          <p:nvPr/>
        </p:nvGrpSpPr>
        <p:grpSpPr>
          <a:xfrm>
            <a:off x="3612178" y="801007"/>
            <a:ext cx="4735091" cy="965973"/>
            <a:chOff x="8254375" y="2141054"/>
            <a:chExt cx="3439200" cy="1669500"/>
          </a:xfrm>
        </p:grpSpPr>
        <p:sp>
          <p:nvSpPr>
            <p:cNvPr id="454" name="Google Shape;454;p53"/>
            <p:cNvSpPr/>
            <p:nvPr/>
          </p:nvSpPr>
          <p:spPr>
            <a:xfrm>
              <a:off x="8254376" y="2141054"/>
              <a:ext cx="3405000" cy="1669500"/>
            </a:xfrm>
            <a:prstGeom prst="roundRect">
              <a:avLst>
                <a:gd fmla="val 11208" name="adj"/>
              </a:avLst>
            </a:prstGeom>
            <a:noFill/>
            <a:ln cap="flat" cmpd="sng" w="25400">
              <a:solidFill>
                <a:srgbClr val="9A1B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3"/>
            <p:cNvSpPr txBox="1"/>
            <p:nvPr/>
          </p:nvSpPr>
          <p:spPr>
            <a:xfrm>
              <a:off x="8254375" y="2286287"/>
              <a:ext cx="3439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62626"/>
                  </a:solidFill>
                </a:rPr>
                <a:t>Гущин Максим Владимирович</a:t>
              </a: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" sz="1200">
                  <a:solidFill>
                    <a:srgbClr val="262626"/>
                  </a:solidFill>
                </a:rPr>
                <a:t>психолог (выгорание, работа с сопротивлением)</a:t>
              </a:r>
              <a:endParaRPr sz="1200">
                <a:solidFill>
                  <a:srgbClr val="262626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</a:rPr>
                <a:t>- lean-эксперт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53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50" y="865813"/>
            <a:ext cx="2160000" cy="324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425" y="3109375"/>
            <a:ext cx="576000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Лектор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07" name="Google Shape;207;p39"/>
          <p:cNvSpPr/>
          <p:nvPr/>
        </p:nvSpPr>
        <p:spPr>
          <a:xfrm flipH="1">
            <a:off x="3611875" y="3083722"/>
            <a:ext cx="4045500" cy="627300"/>
          </a:xfrm>
          <a:prstGeom prst="roundRect">
            <a:avLst>
              <a:gd fmla="val 6864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33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</a:rPr>
              <a:t>wu\tg: </a:t>
            </a:r>
            <a:r>
              <a:rPr b="1" lang="ru" sz="1100">
                <a:solidFill>
                  <a:srgbClr val="262626"/>
                </a:solidFill>
              </a:rPr>
              <a:t>8(901)716-21-51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9"/>
          <p:cNvGrpSpPr/>
          <p:nvPr/>
        </p:nvGrpSpPr>
        <p:grpSpPr>
          <a:xfrm>
            <a:off x="3611875" y="800900"/>
            <a:ext cx="4734964" cy="965889"/>
            <a:chOff x="8254375" y="2141054"/>
            <a:chExt cx="3439200" cy="1669500"/>
          </a:xfrm>
        </p:grpSpPr>
        <p:sp>
          <p:nvSpPr>
            <p:cNvPr id="209" name="Google Shape;209;p39"/>
            <p:cNvSpPr/>
            <p:nvPr/>
          </p:nvSpPr>
          <p:spPr>
            <a:xfrm>
              <a:off x="8254376" y="2141054"/>
              <a:ext cx="3405000" cy="1669500"/>
            </a:xfrm>
            <a:prstGeom prst="roundRect">
              <a:avLst>
                <a:gd fmla="val 11208" name="adj"/>
              </a:avLst>
            </a:prstGeom>
            <a:noFill/>
            <a:ln cap="flat" cmpd="sng" w="25400">
              <a:solidFill>
                <a:srgbClr val="9A1B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9"/>
            <p:cNvSpPr txBox="1"/>
            <p:nvPr/>
          </p:nvSpPr>
          <p:spPr>
            <a:xfrm>
              <a:off x="8254375" y="2286287"/>
              <a:ext cx="34392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62626"/>
                  </a:solidFill>
                </a:rPr>
                <a:t>Гущин Максим Владимирович</a:t>
              </a: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" sz="1200">
                  <a:solidFill>
                    <a:srgbClr val="262626"/>
                  </a:solidFill>
                </a:rPr>
                <a:t>психолог (выгорание, работа с сопротивлением)</a:t>
              </a:r>
              <a:endParaRPr sz="1200">
                <a:solidFill>
                  <a:srgbClr val="262626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</a:rPr>
                <a:t>- lean-эксперт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39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50" y="865813"/>
            <a:ext cx="2160000" cy="324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425" y="3109375"/>
            <a:ext cx="576000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2103120" y="151925"/>
            <a:ext cx="6243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Введение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219" name="Google Shape;219;p40"/>
          <p:cNvGrpSpPr/>
          <p:nvPr/>
        </p:nvGrpSpPr>
        <p:grpSpPr>
          <a:xfrm>
            <a:off x="908745" y="800910"/>
            <a:ext cx="7438087" cy="965889"/>
            <a:chOff x="855973" y="1020734"/>
            <a:chExt cx="10337856" cy="1287852"/>
          </a:xfrm>
        </p:grpSpPr>
        <p:grpSp>
          <p:nvGrpSpPr>
            <p:cNvPr id="220" name="Google Shape;220;p40"/>
            <p:cNvGrpSpPr/>
            <p:nvPr/>
          </p:nvGrpSpPr>
          <p:grpSpPr>
            <a:xfrm>
              <a:off x="855973" y="1020734"/>
              <a:ext cx="10337856" cy="1287852"/>
              <a:chOff x="6290980" y="2141072"/>
              <a:chExt cx="5402590" cy="1669500"/>
            </a:xfrm>
          </p:grpSpPr>
          <p:sp>
            <p:nvSpPr>
              <p:cNvPr id="221" name="Google Shape;221;p40"/>
              <p:cNvSpPr/>
              <p:nvPr/>
            </p:nvSpPr>
            <p:spPr>
              <a:xfrm>
                <a:off x="6290980" y="2141072"/>
                <a:ext cx="5368500" cy="1669500"/>
              </a:xfrm>
              <a:prstGeom prst="roundRect">
                <a:avLst>
                  <a:gd fmla="val 11208" name="adj"/>
                </a:avLst>
              </a:prstGeom>
              <a:noFill/>
              <a:ln cap="flat" cmpd="sng" w="25400">
                <a:solidFill>
                  <a:srgbClr val="9A1B1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0"/>
              <p:cNvSpPr/>
              <p:nvPr/>
            </p:nvSpPr>
            <p:spPr>
              <a:xfrm>
                <a:off x="7053394" y="2611339"/>
                <a:ext cx="33600" cy="729000"/>
              </a:xfrm>
              <a:prstGeom prst="rect">
                <a:avLst/>
              </a:prstGeom>
              <a:solidFill>
                <a:srgbClr val="9A1B1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40"/>
              <p:cNvSpPr txBox="1"/>
              <p:nvPr/>
            </p:nvSpPr>
            <p:spPr>
              <a:xfrm>
                <a:off x="7131470" y="2427286"/>
                <a:ext cx="4562100" cy="10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Профессиональное (эмоциональное) выгорание</a:t>
                </a:r>
                <a:r>
                  <a:rPr lang="ru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 - это личностная деформация, выражающаяся в появлении устойчивых негативных установок в отношении себя, работы, коллег.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4" name="Google Shape;22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2774" y="129698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40"/>
          <p:cNvSpPr/>
          <p:nvPr/>
        </p:nvSpPr>
        <p:spPr>
          <a:xfrm flipH="1">
            <a:off x="908548" y="2263242"/>
            <a:ext cx="4045500" cy="1024800"/>
          </a:xfrm>
          <a:prstGeom prst="roundRect">
            <a:avLst>
              <a:gd fmla="val 6864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33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Им бы только нашу жизнь испортить</a:t>
            </a:r>
            <a:endParaRPr sz="1100"/>
          </a:p>
          <a:p>
            <a:pPr indent="-133350" lvl="0" marL="127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Я делаю бесполезную работу</a:t>
            </a:r>
            <a:endParaRPr sz="1100"/>
          </a:p>
          <a:p>
            <a:pPr indent="-133350" lvl="0" marL="127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Все становится только хуже</a:t>
            </a:r>
            <a:endParaRPr sz="1100"/>
          </a:p>
          <a:p>
            <a:pPr indent="-133350" lvl="0" marL="127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Пациенты – глупые и неблагодарные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908674" y="1933350"/>
            <a:ext cx="1118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8214041" y="4632960"/>
            <a:ext cx="234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40"/>
          <p:cNvGrpSpPr/>
          <p:nvPr/>
        </p:nvGrpSpPr>
        <p:grpSpPr>
          <a:xfrm>
            <a:off x="1818152" y="3915703"/>
            <a:ext cx="5507609" cy="717300"/>
            <a:chOff x="2125524" y="5405603"/>
            <a:chExt cx="7343478" cy="956400"/>
          </a:xfrm>
        </p:grpSpPr>
        <p:sp>
          <p:nvSpPr>
            <p:cNvPr id="229" name="Google Shape;229;p40"/>
            <p:cNvSpPr/>
            <p:nvPr/>
          </p:nvSpPr>
          <p:spPr>
            <a:xfrm>
              <a:off x="3198102" y="5580423"/>
              <a:ext cx="6270900" cy="693600"/>
            </a:xfrm>
            <a:prstGeom prst="roundRect">
              <a:avLst>
                <a:gd fmla="val 16667" name="adj"/>
              </a:avLst>
            </a:prstGeom>
            <a:solidFill>
              <a:srgbClr val="0D455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Последствия выгорания:</a:t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Деградация человека как личности и как специалиста.</a:t>
              </a:r>
              <a:endParaRPr sz="1000"/>
            </a:p>
          </p:txBody>
        </p:sp>
        <p:grpSp>
          <p:nvGrpSpPr>
            <p:cNvPr id="230" name="Google Shape;230;p40"/>
            <p:cNvGrpSpPr/>
            <p:nvPr/>
          </p:nvGrpSpPr>
          <p:grpSpPr>
            <a:xfrm>
              <a:off x="2125524" y="5405603"/>
              <a:ext cx="956400" cy="956400"/>
              <a:chOff x="2125524" y="5405603"/>
              <a:chExt cx="956400" cy="956400"/>
            </a:xfrm>
          </p:grpSpPr>
          <p:sp>
            <p:nvSpPr>
              <p:cNvPr id="231" name="Google Shape;231;p40"/>
              <p:cNvSpPr/>
              <p:nvPr/>
            </p:nvSpPr>
            <p:spPr>
              <a:xfrm>
                <a:off x="2125524" y="5405603"/>
                <a:ext cx="956400" cy="956400"/>
              </a:xfrm>
              <a:prstGeom prst="ellipse">
                <a:avLst/>
              </a:prstGeom>
              <a:solidFill>
                <a:srgbClr val="9A1B1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2" name="Google Shape;232;p4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333695" y="5600228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33" name="Google Shape;233;p40"/>
          <p:cNvCxnSpPr>
            <a:stCxn id="225" idx="2"/>
            <a:endCxn id="231" idx="7"/>
          </p:cNvCxnSpPr>
          <p:nvPr/>
        </p:nvCxnSpPr>
        <p:spPr>
          <a:xfrm flipH="1">
            <a:off x="2430298" y="3288042"/>
            <a:ext cx="501000" cy="7326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40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Введение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240" name="Google Shape;240;p41"/>
          <p:cNvGrpSpPr/>
          <p:nvPr/>
        </p:nvGrpSpPr>
        <p:grpSpPr>
          <a:xfrm>
            <a:off x="925830" y="800890"/>
            <a:ext cx="7331062" cy="965946"/>
            <a:chOff x="6451628" y="2141072"/>
            <a:chExt cx="5108326" cy="1669625"/>
          </a:xfrm>
        </p:grpSpPr>
        <p:sp>
          <p:nvSpPr>
            <p:cNvPr id="241" name="Google Shape;241;p41"/>
            <p:cNvSpPr/>
            <p:nvPr/>
          </p:nvSpPr>
          <p:spPr>
            <a:xfrm>
              <a:off x="6451628" y="2141072"/>
              <a:ext cx="5108326" cy="1669625"/>
            </a:xfrm>
            <a:prstGeom prst="roundRect">
              <a:avLst>
                <a:gd fmla="val 11208" name="adj"/>
              </a:avLst>
            </a:prstGeom>
            <a:noFill/>
            <a:ln cap="flat" cmpd="sng" w="25400">
              <a:solidFill>
                <a:srgbClr val="9A1B1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7053394" y="2611339"/>
              <a:ext cx="33621" cy="729093"/>
            </a:xfrm>
            <a:prstGeom prst="rect">
              <a:avLst/>
            </a:prstGeom>
            <a:solidFill>
              <a:srgbClr val="9A1B1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1"/>
            <p:cNvSpPr txBox="1"/>
            <p:nvPr/>
          </p:nvSpPr>
          <p:spPr>
            <a:xfrm>
              <a:off x="7131470" y="2596843"/>
              <a:ext cx="4347346" cy="758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Профессиональное (эмоциональное) выгорание</a:t>
              </a: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- это механизм психологической защиты в ответ на продолжительный стресс.</a:t>
              </a:r>
              <a:endParaRPr sz="1100"/>
            </a:p>
          </p:txBody>
        </p:sp>
      </p:grpSp>
      <p:sp>
        <p:nvSpPr>
          <p:cNvPr id="244" name="Google Shape;244;p41"/>
          <p:cNvSpPr txBox="1"/>
          <p:nvPr/>
        </p:nvSpPr>
        <p:spPr>
          <a:xfrm>
            <a:off x="8214041" y="4632960"/>
            <a:ext cx="234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633" y="1013863"/>
            <a:ext cx="540000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1"/>
          <p:cNvGrpSpPr/>
          <p:nvPr/>
        </p:nvGrpSpPr>
        <p:grpSpPr>
          <a:xfrm>
            <a:off x="973222" y="2483810"/>
            <a:ext cx="1747576" cy="1747576"/>
            <a:chOff x="7123793" y="3361190"/>
            <a:chExt cx="2700691" cy="2700691"/>
          </a:xfrm>
        </p:grpSpPr>
        <p:sp>
          <p:nvSpPr>
            <p:cNvPr id="247" name="Google Shape;247;p41"/>
            <p:cNvSpPr/>
            <p:nvPr/>
          </p:nvSpPr>
          <p:spPr>
            <a:xfrm>
              <a:off x="7123793" y="3361190"/>
              <a:ext cx="2700691" cy="2700691"/>
            </a:xfrm>
            <a:prstGeom prst="ellipse">
              <a:avLst/>
            </a:prstGeom>
            <a:solidFill>
              <a:srgbClr val="9A1B1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59850" y="3997247"/>
              <a:ext cx="1428575" cy="1428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41"/>
          <p:cNvGrpSpPr/>
          <p:nvPr/>
        </p:nvGrpSpPr>
        <p:grpSpPr>
          <a:xfrm>
            <a:off x="2243754" y="2981048"/>
            <a:ext cx="1441107" cy="389804"/>
            <a:chOff x="3171478" y="3254225"/>
            <a:chExt cx="1921476" cy="519738"/>
          </a:xfrm>
        </p:grpSpPr>
        <p:sp>
          <p:nvSpPr>
            <p:cNvPr id="250" name="Google Shape;250;p41"/>
            <p:cNvSpPr/>
            <p:nvPr/>
          </p:nvSpPr>
          <p:spPr>
            <a:xfrm>
              <a:off x="3171478" y="3558887"/>
              <a:ext cx="215076" cy="215076"/>
            </a:xfrm>
            <a:prstGeom prst="ellipse">
              <a:avLst/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1" name="Google Shape;251;p41"/>
            <p:cNvCxnSpPr>
              <a:stCxn id="250" idx="6"/>
            </p:cNvCxnSpPr>
            <p:nvPr/>
          </p:nvCxnSpPr>
          <p:spPr>
            <a:xfrm flipH="1" rot="10800000">
              <a:off x="3386554" y="3254225"/>
              <a:ext cx="1706400" cy="412200"/>
            </a:xfrm>
            <a:prstGeom prst="bentConnector3">
              <a:avLst>
                <a:gd fmla="val 60537" name="adj1"/>
              </a:avLst>
            </a:prstGeom>
            <a:noFill/>
            <a:ln cap="flat" cmpd="sng" w="38100">
              <a:solidFill>
                <a:srgbClr val="E6E1D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2" name="Google Shape;252;p41"/>
          <p:cNvSpPr/>
          <p:nvPr/>
        </p:nvSpPr>
        <p:spPr>
          <a:xfrm>
            <a:off x="3684892" y="2666387"/>
            <a:ext cx="45720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ОСНОВНАЯ ПРИЧИНА ПРОФЕССИОНАЛЬНОГО ВЫГОРАНИЯ</a:t>
            </a:r>
            <a:r>
              <a:rPr b="1" lang="ru" sz="1400">
                <a:solidFill>
                  <a:srgbClr val="0D4552"/>
                </a:solidFill>
                <a:latin typeface="Arial"/>
                <a:ea typeface="Arial"/>
                <a:cs typeface="Arial"/>
                <a:sym typeface="Arial"/>
              </a:rPr>
              <a:t>  - </a:t>
            </a:r>
            <a:r>
              <a:rPr b="1" lang="ru" sz="1400">
                <a:solidFill>
                  <a:srgbClr val="9A1B1F"/>
                </a:solidFill>
                <a:latin typeface="Arial"/>
                <a:ea typeface="Arial"/>
                <a:cs typeface="Arial"/>
                <a:sym typeface="Arial"/>
              </a:rPr>
              <a:t>НЕСОВЕРШЕНСТВО ТРУДОВЫХ ПРОЦЕССОВ</a:t>
            </a:r>
            <a:endParaRPr sz="1400">
              <a:solidFill>
                <a:srgbClr val="9A1B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/>
        </p:nvSpPr>
        <p:spPr>
          <a:xfrm>
            <a:off x="8214041" y="4632960"/>
            <a:ext cx="234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2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42"/>
          <p:cNvGrpSpPr/>
          <p:nvPr/>
        </p:nvGrpSpPr>
        <p:grpSpPr>
          <a:xfrm>
            <a:off x="-2336439" y="1399073"/>
            <a:ext cx="5458926" cy="5282304"/>
            <a:chOff x="-4072747" y="1841101"/>
            <a:chExt cx="8003544" cy="7744591"/>
          </a:xfrm>
        </p:grpSpPr>
        <p:grpSp>
          <p:nvGrpSpPr>
            <p:cNvPr id="261" name="Google Shape;261;p42"/>
            <p:cNvGrpSpPr/>
            <p:nvPr/>
          </p:nvGrpSpPr>
          <p:grpSpPr>
            <a:xfrm flipH="1">
              <a:off x="-4072747" y="1841101"/>
              <a:ext cx="8003544" cy="7744591"/>
              <a:chOff x="7595713" y="1596787"/>
              <a:chExt cx="8263472" cy="7996108"/>
            </a:xfrm>
          </p:grpSpPr>
          <p:sp>
            <p:nvSpPr>
              <p:cNvPr id="262" name="Google Shape;262;p42"/>
              <p:cNvSpPr/>
              <p:nvPr/>
            </p:nvSpPr>
            <p:spPr>
              <a:xfrm>
                <a:off x="7595713" y="1596787"/>
                <a:ext cx="3606501" cy="3606501"/>
              </a:xfrm>
              <a:prstGeom prst="ellipse">
                <a:avLst/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2"/>
              <p:cNvSpPr/>
              <p:nvPr/>
            </p:nvSpPr>
            <p:spPr>
              <a:xfrm rot="2553178">
                <a:off x="10224959" y="6674191"/>
                <a:ext cx="6105525" cy="983741"/>
              </a:xfrm>
              <a:prstGeom prst="roundRect">
                <a:avLst>
                  <a:gd fmla="val 50000" name="adj"/>
                </a:avLst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4" name="Google Shape;264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4267" y="2777630"/>
              <a:ext cx="1620000" cy="16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42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3367950" y="1895250"/>
            <a:ext cx="49785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Тест профессионального стресса Ч.Спилбергера (адаптация А.Б.Леоновой)</a:t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2103120" y="151925"/>
            <a:ext cx="6243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ТОП стресс-факторов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8214041" y="4632960"/>
            <a:ext cx="234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4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3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43"/>
          <p:cNvGrpSpPr/>
          <p:nvPr/>
        </p:nvGrpSpPr>
        <p:grpSpPr>
          <a:xfrm>
            <a:off x="-2336067" y="1399091"/>
            <a:ext cx="5458931" cy="5282361"/>
            <a:chOff x="-4071985" y="1841029"/>
            <a:chExt cx="8003124" cy="7744262"/>
          </a:xfrm>
        </p:grpSpPr>
        <p:grpSp>
          <p:nvGrpSpPr>
            <p:cNvPr id="275" name="Google Shape;275;p43"/>
            <p:cNvGrpSpPr/>
            <p:nvPr/>
          </p:nvGrpSpPr>
          <p:grpSpPr>
            <a:xfrm flipH="1">
              <a:off x="-4071985" y="1841029"/>
              <a:ext cx="8003124" cy="7744262"/>
              <a:chOff x="7595713" y="1596787"/>
              <a:chExt cx="8263421" cy="7996141"/>
            </a:xfrm>
          </p:grpSpPr>
          <p:sp>
            <p:nvSpPr>
              <p:cNvPr id="276" name="Google Shape;276;p43"/>
              <p:cNvSpPr/>
              <p:nvPr/>
            </p:nvSpPr>
            <p:spPr>
              <a:xfrm>
                <a:off x="7595713" y="1596787"/>
                <a:ext cx="3606600" cy="3606600"/>
              </a:xfrm>
              <a:prstGeom prst="ellipse">
                <a:avLst/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43"/>
              <p:cNvSpPr/>
              <p:nvPr/>
            </p:nvSpPr>
            <p:spPr>
              <a:xfrm rot="2553159">
                <a:off x="10224922" y="6674119"/>
                <a:ext cx="6105426" cy="983917"/>
              </a:xfrm>
              <a:prstGeom prst="roundRect">
                <a:avLst>
                  <a:gd fmla="val 50000" name="adj"/>
                </a:avLst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78" name="Google Shape;278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4267" y="2777630"/>
              <a:ext cx="1620000" cy="16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43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43"/>
          <p:cNvGrpSpPr/>
          <p:nvPr/>
        </p:nvGrpSpPr>
        <p:grpSpPr>
          <a:xfrm>
            <a:off x="3309173" y="1749625"/>
            <a:ext cx="5201064" cy="1626405"/>
            <a:chOff x="3863310" y="1007166"/>
            <a:chExt cx="6934752" cy="2168540"/>
          </a:xfrm>
        </p:grpSpPr>
        <p:sp>
          <p:nvSpPr>
            <p:cNvPr id="281" name="Google Shape;281;p43"/>
            <p:cNvSpPr/>
            <p:nvPr/>
          </p:nvSpPr>
          <p:spPr>
            <a:xfrm>
              <a:off x="3863310" y="1007166"/>
              <a:ext cx="6206100" cy="360000"/>
            </a:xfrm>
            <a:prstGeom prst="roundRect">
              <a:avLst>
                <a:gd fmla="val 50000" name="adj"/>
              </a:avLst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Наличие неприятных и противоречивых поручений</a:t>
              </a:r>
              <a:endParaRPr sz="1200"/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4002510" y="1459301"/>
              <a:ext cx="6206100" cy="360000"/>
            </a:xfrm>
            <a:prstGeom prst="roundRect">
              <a:avLst>
                <a:gd fmla="val 50000" name="adj"/>
              </a:avLst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Сверхурочная работа / Жесткие сроки исполнения работы</a:t>
              </a:r>
              <a:endParaRPr sz="1200"/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4244099" y="1911436"/>
              <a:ext cx="6206100" cy="360000"/>
            </a:xfrm>
            <a:prstGeom prst="roundRect">
              <a:avLst>
                <a:gd fmla="val 50000" name="adj"/>
              </a:avLst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Ограниченные возможности профессионального роста</a:t>
              </a:r>
              <a:endParaRPr sz="1200"/>
            </a:p>
          </p:txBody>
        </p:sp>
        <p:sp>
          <p:nvSpPr>
            <p:cNvPr id="284" name="Google Shape;284;p43"/>
            <p:cNvSpPr/>
            <p:nvPr/>
          </p:nvSpPr>
          <p:spPr>
            <a:xfrm>
              <a:off x="4437998" y="2363571"/>
              <a:ext cx="6206100" cy="360000"/>
            </a:xfrm>
            <a:prstGeom prst="roundRect">
              <a:avLst>
                <a:gd fmla="val 50000" name="adj"/>
              </a:avLst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Недостаточная поддержка со стороны руководства</a:t>
              </a:r>
              <a:endParaRPr sz="1200"/>
            </a:p>
          </p:txBody>
        </p:sp>
        <p:sp>
          <p:nvSpPr>
            <p:cNvPr id="285" name="Google Shape;285;p43"/>
            <p:cNvSpPr/>
            <p:nvPr/>
          </p:nvSpPr>
          <p:spPr>
            <a:xfrm>
              <a:off x="4591962" y="2815706"/>
              <a:ext cx="6206100" cy="360000"/>
            </a:xfrm>
            <a:prstGeom prst="roundRect">
              <a:avLst>
                <a:gd fmla="val 50000" name="adj"/>
              </a:avLst>
            </a:prstGeom>
            <a:solidFill>
              <a:srgbClr val="E6E1D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Отсутствие одобрения за хорошо выполненную работу</a:t>
              </a:r>
              <a:endParaRPr sz="12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Характеристика исследования </a:t>
            </a:r>
            <a:endParaRPr sz="1500">
              <a:solidFill>
                <a:srgbClr val="262626"/>
              </a:solidFill>
            </a:endParaRPr>
          </a:p>
        </p:txBody>
      </p:sp>
      <p:sp>
        <p:nvSpPr>
          <p:cNvPr id="291" name="Google Shape;291;p44"/>
          <p:cNvSpPr txBox="1"/>
          <p:nvPr/>
        </p:nvSpPr>
        <p:spPr>
          <a:xfrm>
            <a:off x="8214041" y="4632960"/>
            <a:ext cx="234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5</a:t>
            </a:r>
            <a:endParaRPr sz="1100"/>
          </a:p>
        </p:txBody>
      </p:sp>
      <p:sp>
        <p:nvSpPr>
          <p:cNvPr id="292" name="Google Shape;292;p44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44"/>
          <p:cNvGrpSpPr/>
          <p:nvPr/>
        </p:nvGrpSpPr>
        <p:grpSpPr>
          <a:xfrm>
            <a:off x="1955781" y="2372349"/>
            <a:ext cx="5232438" cy="4845063"/>
            <a:chOff x="2188208" y="2891707"/>
            <a:chExt cx="6976584" cy="6460084"/>
          </a:xfrm>
        </p:grpSpPr>
        <p:grpSp>
          <p:nvGrpSpPr>
            <p:cNvPr id="294" name="Google Shape;294;p44"/>
            <p:cNvGrpSpPr/>
            <p:nvPr/>
          </p:nvGrpSpPr>
          <p:grpSpPr>
            <a:xfrm>
              <a:off x="2655677" y="3372100"/>
              <a:ext cx="5979691" cy="5979691"/>
              <a:chOff x="2655677" y="3372100"/>
              <a:chExt cx="5979691" cy="5979691"/>
            </a:xfrm>
          </p:grpSpPr>
          <p:pic>
            <p:nvPicPr>
              <p:cNvPr id="295" name="Google Shape;295;p4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064295" y="3593078"/>
                <a:ext cx="3361660" cy="33616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6" name="Google Shape;296;p44"/>
              <p:cNvSpPr/>
              <p:nvPr/>
            </p:nvSpPr>
            <p:spPr>
              <a:xfrm>
                <a:off x="2655677" y="3372100"/>
                <a:ext cx="5979691" cy="5979691"/>
              </a:xfrm>
              <a:prstGeom prst="ellipse">
                <a:avLst/>
              </a:prstGeom>
              <a:noFill/>
              <a:ln cap="flat" cmpd="sng" w="114300">
                <a:solidFill>
                  <a:srgbClr val="E6E1D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44"/>
            <p:cNvGrpSpPr/>
            <p:nvPr/>
          </p:nvGrpSpPr>
          <p:grpSpPr>
            <a:xfrm>
              <a:off x="8229854" y="5288679"/>
              <a:ext cx="934938" cy="934938"/>
              <a:chOff x="-2340668" y="4123536"/>
              <a:chExt cx="934938" cy="934938"/>
            </a:xfrm>
          </p:grpSpPr>
          <p:sp>
            <p:nvSpPr>
              <p:cNvPr id="298" name="Google Shape;298;p44"/>
              <p:cNvSpPr/>
              <p:nvPr/>
            </p:nvSpPr>
            <p:spPr>
              <a:xfrm>
                <a:off x="-2340668" y="4123536"/>
                <a:ext cx="934938" cy="934938"/>
              </a:xfrm>
              <a:prstGeom prst="ellipse">
                <a:avLst/>
              </a:prstGeom>
              <a:solidFill>
                <a:srgbClr val="7FCEC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9" name="Google Shape;299;p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2143199" y="432100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44"/>
            <p:cNvGrpSpPr/>
            <p:nvPr/>
          </p:nvGrpSpPr>
          <p:grpSpPr>
            <a:xfrm>
              <a:off x="5180487" y="2891707"/>
              <a:ext cx="934938" cy="934938"/>
              <a:chOff x="-2340668" y="4123536"/>
              <a:chExt cx="934938" cy="934938"/>
            </a:xfrm>
          </p:grpSpPr>
          <p:sp>
            <p:nvSpPr>
              <p:cNvPr id="301" name="Google Shape;301;p44"/>
              <p:cNvSpPr/>
              <p:nvPr/>
            </p:nvSpPr>
            <p:spPr>
              <a:xfrm>
                <a:off x="-2340668" y="4123536"/>
                <a:ext cx="934938" cy="934938"/>
              </a:xfrm>
              <a:prstGeom prst="ellipse">
                <a:avLst/>
              </a:prstGeom>
              <a:solidFill>
                <a:srgbClr val="0D45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2" name="Google Shape;302;p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2143199" y="432100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3" name="Google Shape;303;p44"/>
            <p:cNvGrpSpPr/>
            <p:nvPr/>
          </p:nvGrpSpPr>
          <p:grpSpPr>
            <a:xfrm>
              <a:off x="2188208" y="5288679"/>
              <a:ext cx="934938" cy="934938"/>
              <a:chOff x="-2340668" y="4123536"/>
              <a:chExt cx="934938" cy="934938"/>
            </a:xfrm>
          </p:grpSpPr>
          <p:sp>
            <p:nvSpPr>
              <p:cNvPr id="304" name="Google Shape;304;p44"/>
              <p:cNvSpPr/>
              <p:nvPr/>
            </p:nvSpPr>
            <p:spPr>
              <a:xfrm>
                <a:off x="-2340668" y="4123536"/>
                <a:ext cx="934938" cy="934938"/>
              </a:xfrm>
              <a:prstGeom prst="ellipse">
                <a:avLst/>
              </a:prstGeom>
              <a:solidFill>
                <a:srgbClr val="7FCEC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5" name="Google Shape;305;p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2143199" y="432100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6" name="Google Shape;306;p44"/>
          <p:cNvSpPr/>
          <p:nvPr/>
        </p:nvSpPr>
        <p:spPr>
          <a:xfrm flipH="1">
            <a:off x="1227227" y="712113"/>
            <a:ext cx="6643080" cy="900123"/>
          </a:xfrm>
          <a:prstGeom prst="roundRect">
            <a:avLst>
              <a:gd fmla="val 15723" name="adj"/>
            </a:avLst>
          </a:prstGeom>
          <a:solidFill>
            <a:srgbClr val="E6E1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33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Первичный (с 27 по 28 мая включительно)</a:t>
            </a:r>
            <a:endParaRPr sz="1100"/>
          </a:p>
          <a:p>
            <a:pPr indent="-133350" lvl="0" marL="127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Участие приняли 30 человек</a:t>
            </a:r>
            <a:endParaRPr sz="1100"/>
          </a:p>
          <a:p>
            <a:pPr indent="-133350" lvl="0" marL="1270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</a:pPr>
            <a:r>
              <a:rPr lang="ru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Сотрудники отделений: операторы, помощь на дому, бригады COVID-19, патронажная служба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4901194" y="2151561"/>
            <a:ext cx="24003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Методика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определения уровня выгорания медицинских сотрудников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744779" y="3531385"/>
            <a:ext cx="1764104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Методика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определения уровня вовлеченности (МГУУ)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6635117" y="3531385"/>
            <a:ext cx="16147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Тест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определение типа мотивации</a:t>
            </a:r>
            <a:endParaRPr sz="1100"/>
          </a:p>
        </p:txBody>
      </p:sp>
      <p:sp>
        <p:nvSpPr>
          <p:cNvPr id="310" name="Google Shape;310;p44"/>
          <p:cNvSpPr txBox="1"/>
          <p:nvPr/>
        </p:nvSpPr>
        <p:spPr>
          <a:xfrm>
            <a:off x="3362846" y="1799905"/>
            <a:ext cx="25493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Использованные методики:</a:t>
            </a:r>
            <a:endParaRPr sz="1100"/>
          </a:p>
        </p:txBody>
      </p:sp>
      <p:sp>
        <p:nvSpPr>
          <p:cNvPr id="311" name="Google Shape;311;p44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/>
        </p:nvSpPr>
        <p:spPr>
          <a:xfrm>
            <a:off x="8214041" y="4632960"/>
            <a:ext cx="234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6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2674304" y="5318726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45"/>
          <p:cNvGrpSpPr/>
          <p:nvPr/>
        </p:nvGrpSpPr>
        <p:grpSpPr>
          <a:xfrm>
            <a:off x="-2336067" y="1399091"/>
            <a:ext cx="5458931" cy="5282361"/>
            <a:chOff x="-4071985" y="1841029"/>
            <a:chExt cx="8003124" cy="7744262"/>
          </a:xfrm>
        </p:grpSpPr>
        <p:grpSp>
          <p:nvGrpSpPr>
            <p:cNvPr id="319" name="Google Shape;319;p45"/>
            <p:cNvGrpSpPr/>
            <p:nvPr/>
          </p:nvGrpSpPr>
          <p:grpSpPr>
            <a:xfrm flipH="1">
              <a:off x="-4071985" y="1841029"/>
              <a:ext cx="8003124" cy="7744262"/>
              <a:chOff x="7595713" y="1596787"/>
              <a:chExt cx="8263421" cy="7996141"/>
            </a:xfrm>
          </p:grpSpPr>
          <p:sp>
            <p:nvSpPr>
              <p:cNvPr id="320" name="Google Shape;320;p45"/>
              <p:cNvSpPr/>
              <p:nvPr/>
            </p:nvSpPr>
            <p:spPr>
              <a:xfrm>
                <a:off x="7595713" y="1596787"/>
                <a:ext cx="3606600" cy="3606600"/>
              </a:xfrm>
              <a:prstGeom prst="ellipse">
                <a:avLst/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5"/>
              <p:cNvSpPr/>
              <p:nvPr/>
            </p:nvSpPr>
            <p:spPr>
              <a:xfrm rot="2553159">
                <a:off x="10224922" y="6674119"/>
                <a:ext cx="6105426" cy="983917"/>
              </a:xfrm>
              <a:prstGeom prst="roundRect">
                <a:avLst>
                  <a:gd fmla="val 50000" name="adj"/>
                </a:avLst>
              </a:prstGeom>
              <a:noFill/>
              <a:ln cap="flat" cmpd="sng" w="279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2" name="Google Shape;322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4267" y="2777630"/>
              <a:ext cx="1620000" cy="16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45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3367925" y="2098800"/>
            <a:ext cx="49785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</a:rPr>
              <a:t>Опросник</a:t>
            </a:r>
            <a:r>
              <a:rPr lang="ru" sz="1200">
                <a:solidFill>
                  <a:schemeClr val="dk1"/>
                </a:solidFill>
              </a:rPr>
              <a:t> "Профессиональное (эмоциональное) </a:t>
            </a:r>
            <a:r>
              <a:rPr b="1" lang="ru" sz="1200">
                <a:solidFill>
                  <a:schemeClr val="dk1"/>
                </a:solidFill>
              </a:rPr>
              <a:t>выгорание</a:t>
            </a:r>
            <a:r>
              <a:rPr lang="ru" sz="1200">
                <a:solidFill>
                  <a:schemeClr val="dk1"/>
                </a:solidFill>
              </a:rPr>
              <a:t>" основе трехфакторной модели К. Маслач и С. Джексон и адаптирован Н. </a:t>
            </a:r>
            <a:r>
              <a:rPr b="1" lang="ru" sz="1200">
                <a:solidFill>
                  <a:schemeClr val="dk1"/>
                </a:solidFill>
              </a:rPr>
              <a:t>Водопьяновой</a:t>
            </a:r>
            <a:r>
              <a:rPr lang="ru" sz="1200">
                <a:solidFill>
                  <a:schemeClr val="dk1"/>
                </a:solidFill>
              </a:rPr>
              <a:t>, Е. Старченковой.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2103120" y="151925"/>
            <a:ext cx="6243321" cy="34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r>
              <a:rPr lang="ru" sz="1500">
                <a:solidFill>
                  <a:srgbClr val="262626"/>
                </a:solidFill>
              </a:rPr>
              <a:t>2. Тест на измерение профессионального выгорания</a:t>
            </a:r>
            <a:endParaRPr/>
          </a:p>
        </p:txBody>
      </p:sp>
      <p:sp>
        <p:nvSpPr>
          <p:cNvPr id="330" name="Google Shape;330;p46"/>
          <p:cNvSpPr txBox="1"/>
          <p:nvPr/>
        </p:nvSpPr>
        <p:spPr>
          <a:xfrm>
            <a:off x="8214041" y="4632960"/>
            <a:ext cx="2346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6"/>
          <p:cNvSpPr/>
          <p:nvPr/>
        </p:nvSpPr>
        <p:spPr>
          <a:xfrm>
            <a:off x="1969735" y="5352035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46"/>
          <p:cNvGrpSpPr/>
          <p:nvPr/>
        </p:nvGrpSpPr>
        <p:grpSpPr>
          <a:xfrm>
            <a:off x="960119" y="800891"/>
            <a:ext cx="7320916" cy="965946"/>
            <a:chOff x="1280159" y="1067854"/>
            <a:chExt cx="9761221" cy="1287928"/>
          </a:xfrm>
        </p:grpSpPr>
        <p:grpSp>
          <p:nvGrpSpPr>
            <p:cNvPr id="333" name="Google Shape;333;p46"/>
            <p:cNvGrpSpPr/>
            <p:nvPr/>
          </p:nvGrpSpPr>
          <p:grpSpPr>
            <a:xfrm>
              <a:off x="1280159" y="1067854"/>
              <a:ext cx="9761221" cy="1287928"/>
              <a:chOff x="6475522" y="2141072"/>
              <a:chExt cx="5101257" cy="1669625"/>
            </a:xfrm>
          </p:grpSpPr>
          <p:sp>
            <p:nvSpPr>
              <p:cNvPr id="334" name="Google Shape;334;p46"/>
              <p:cNvSpPr/>
              <p:nvPr/>
            </p:nvSpPr>
            <p:spPr>
              <a:xfrm>
                <a:off x="6475522" y="2141072"/>
                <a:ext cx="5101257" cy="1669625"/>
              </a:xfrm>
              <a:prstGeom prst="roundRect">
                <a:avLst>
                  <a:gd fmla="val 11208" name="adj"/>
                </a:avLst>
              </a:prstGeom>
              <a:noFill/>
              <a:ln cap="flat" cmpd="sng" w="25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6"/>
              <p:cNvSpPr/>
              <p:nvPr/>
            </p:nvSpPr>
            <p:spPr>
              <a:xfrm>
                <a:off x="7053394" y="2611339"/>
                <a:ext cx="33621" cy="729093"/>
              </a:xfrm>
              <a:prstGeom prst="rect">
                <a:avLst/>
              </a:prstGeom>
              <a:solidFill>
                <a:srgbClr val="9A1B1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6"/>
              <p:cNvSpPr txBox="1"/>
              <p:nvPr/>
            </p:nvSpPr>
            <p:spPr>
              <a:xfrm>
                <a:off x="7131469" y="2596843"/>
                <a:ext cx="4398628" cy="758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Тест предназначен для выявления выраженности проявлений выгорания у специалистов различных профессий, прежде всего, коммуникативных.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7" name="Google Shape;337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96905" y="135181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46"/>
          <p:cNvGrpSpPr/>
          <p:nvPr/>
        </p:nvGrpSpPr>
        <p:grpSpPr>
          <a:xfrm>
            <a:off x="1604217" y="2347621"/>
            <a:ext cx="5935566" cy="2349137"/>
            <a:chOff x="1364698" y="3130161"/>
            <a:chExt cx="7914088" cy="3132182"/>
          </a:xfrm>
        </p:grpSpPr>
        <p:grpSp>
          <p:nvGrpSpPr>
            <p:cNvPr id="339" name="Google Shape;339;p46"/>
            <p:cNvGrpSpPr/>
            <p:nvPr/>
          </p:nvGrpSpPr>
          <p:grpSpPr>
            <a:xfrm>
              <a:off x="1364698" y="5301117"/>
              <a:ext cx="7914088" cy="961226"/>
              <a:chOff x="1364698" y="5301117"/>
              <a:chExt cx="7914088" cy="961226"/>
            </a:xfrm>
          </p:grpSpPr>
          <p:sp>
            <p:nvSpPr>
              <p:cNvPr id="340" name="Google Shape;340;p46"/>
              <p:cNvSpPr/>
              <p:nvPr/>
            </p:nvSpPr>
            <p:spPr>
              <a:xfrm flipH="1">
                <a:off x="2468340" y="5329033"/>
                <a:ext cx="6810446" cy="905393"/>
              </a:xfrm>
              <a:prstGeom prst="roundRect">
                <a:avLst>
                  <a:gd fmla="val 25484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«Редукция личных достижений» </a:t>
                </a:r>
                <a:r>
                  <a:rPr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- эта шкала диагностирует низкий уровень общего оптимизма, веру в свои силы и веру в способность решать возникающие проблемы, позитивное отношение к работе и сотрудникам</a:t>
                </a:r>
                <a:endParaRPr sz="1100"/>
              </a:p>
            </p:txBody>
          </p:sp>
          <p:grpSp>
            <p:nvGrpSpPr>
              <p:cNvPr id="341" name="Google Shape;341;p46"/>
              <p:cNvGrpSpPr/>
              <p:nvPr/>
            </p:nvGrpSpPr>
            <p:grpSpPr>
              <a:xfrm>
                <a:off x="1364698" y="5301117"/>
                <a:ext cx="961226" cy="961226"/>
                <a:chOff x="1364698" y="5301117"/>
                <a:chExt cx="961226" cy="961226"/>
              </a:xfrm>
            </p:grpSpPr>
            <p:sp>
              <p:nvSpPr>
                <p:cNvPr id="342" name="Google Shape;342;p46"/>
                <p:cNvSpPr/>
                <p:nvPr/>
              </p:nvSpPr>
              <p:spPr>
                <a:xfrm>
                  <a:off x="1364698" y="5301117"/>
                  <a:ext cx="961226" cy="961226"/>
                </a:xfrm>
                <a:prstGeom prst="ellipse">
                  <a:avLst/>
                </a:prstGeom>
                <a:solidFill>
                  <a:srgbClr val="0D4552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43" name="Google Shape;343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561808" y="5511730"/>
                  <a:ext cx="54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44" name="Google Shape;344;p46"/>
            <p:cNvGrpSpPr/>
            <p:nvPr/>
          </p:nvGrpSpPr>
          <p:grpSpPr>
            <a:xfrm>
              <a:off x="1364698" y="3130161"/>
              <a:ext cx="7914088" cy="961226"/>
              <a:chOff x="1364698" y="3130161"/>
              <a:chExt cx="7914088" cy="961226"/>
            </a:xfrm>
          </p:grpSpPr>
          <p:sp>
            <p:nvSpPr>
              <p:cNvPr id="345" name="Google Shape;345;p46"/>
              <p:cNvSpPr/>
              <p:nvPr/>
            </p:nvSpPr>
            <p:spPr>
              <a:xfrm flipH="1">
                <a:off x="2468340" y="3158078"/>
                <a:ext cx="6810446" cy="905393"/>
              </a:xfrm>
              <a:prstGeom prst="roundRect">
                <a:avLst>
                  <a:gd fmla="val 25484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«Эмоциональное истощение</a:t>
                </a:r>
                <a:r>
                  <a:rPr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» - отражает тяжесть эмоционального состояния в связи с профессиональной деятельностью </a:t>
                </a:r>
                <a:endPara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346;p46"/>
              <p:cNvGrpSpPr/>
              <p:nvPr/>
            </p:nvGrpSpPr>
            <p:grpSpPr>
              <a:xfrm>
                <a:off x="1364698" y="3130161"/>
                <a:ext cx="961226" cy="961226"/>
                <a:chOff x="1364698" y="3130161"/>
                <a:chExt cx="961226" cy="961226"/>
              </a:xfrm>
            </p:grpSpPr>
            <p:sp>
              <p:nvSpPr>
                <p:cNvPr id="347" name="Google Shape;347;p46"/>
                <p:cNvSpPr/>
                <p:nvPr/>
              </p:nvSpPr>
              <p:spPr>
                <a:xfrm>
                  <a:off x="1364698" y="3130161"/>
                  <a:ext cx="961226" cy="961226"/>
                </a:xfrm>
                <a:prstGeom prst="ellipse">
                  <a:avLst/>
                </a:prstGeom>
                <a:solidFill>
                  <a:srgbClr val="0D4552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48" name="Google Shape;348;p4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1575311" y="3357242"/>
                  <a:ext cx="54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49" name="Google Shape;349;p46"/>
            <p:cNvGrpSpPr/>
            <p:nvPr/>
          </p:nvGrpSpPr>
          <p:grpSpPr>
            <a:xfrm>
              <a:off x="1364698" y="4243096"/>
              <a:ext cx="7914088" cy="961226"/>
              <a:chOff x="1364698" y="4243096"/>
              <a:chExt cx="7914088" cy="961226"/>
            </a:xfrm>
          </p:grpSpPr>
          <p:sp>
            <p:nvSpPr>
              <p:cNvPr id="350" name="Google Shape;350;p46"/>
              <p:cNvSpPr/>
              <p:nvPr/>
            </p:nvSpPr>
            <p:spPr>
              <a:xfrm flipH="1">
                <a:off x="2468340" y="4271012"/>
                <a:ext cx="6810446" cy="905393"/>
              </a:xfrm>
              <a:prstGeom prst="roundRect">
                <a:avLst>
                  <a:gd fmla="val 25484" name="adj"/>
                </a:avLst>
              </a:prstGeom>
              <a:solidFill>
                <a:schemeClr val="lt1"/>
              </a:solidFill>
              <a:ln cap="flat" cmpd="sng" w="25400">
                <a:solidFill>
                  <a:srgbClr val="0D45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«Деперсонализация» - </a:t>
                </a:r>
                <a:r>
                  <a:rPr lang="ru" sz="11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показатель по этой шкале отражает уровень отношений с коллегами по работе, а также общее ощущение себя как личности в связи с профессиональной деятельностью </a:t>
                </a:r>
                <a:endParaRPr sz="11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1" name="Google Shape;351;p46"/>
              <p:cNvGrpSpPr/>
              <p:nvPr/>
            </p:nvGrpSpPr>
            <p:grpSpPr>
              <a:xfrm>
                <a:off x="1364698" y="4243096"/>
                <a:ext cx="961226" cy="961226"/>
                <a:chOff x="1364698" y="4243096"/>
                <a:chExt cx="961226" cy="961226"/>
              </a:xfrm>
            </p:grpSpPr>
            <p:sp>
              <p:nvSpPr>
                <p:cNvPr id="352" name="Google Shape;352;p46"/>
                <p:cNvSpPr/>
                <p:nvPr/>
              </p:nvSpPr>
              <p:spPr>
                <a:xfrm>
                  <a:off x="1364698" y="4243096"/>
                  <a:ext cx="961226" cy="961226"/>
                </a:xfrm>
                <a:prstGeom prst="ellipse">
                  <a:avLst/>
                </a:prstGeom>
                <a:solidFill>
                  <a:srgbClr val="7FCECD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53" name="Google Shape;353;p4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1551175" y="4453709"/>
                  <a:ext cx="54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54" name="Google Shape;354;p46"/>
          <p:cNvSpPr txBox="1"/>
          <p:nvPr/>
        </p:nvSpPr>
        <p:spPr>
          <a:xfrm>
            <a:off x="2865126" y="1991700"/>
            <a:ext cx="314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9A1B1F"/>
                </a:solidFill>
                <a:latin typeface="Arial"/>
                <a:ea typeface="Arial"/>
                <a:cs typeface="Arial"/>
                <a:sym typeface="Arial"/>
              </a:rPr>
              <a:t>Методика содержит три шкалы:</a:t>
            </a:r>
            <a:endParaRPr sz="1100"/>
          </a:p>
        </p:txBody>
      </p:sp>
      <p:sp>
        <p:nvSpPr>
          <p:cNvPr id="355" name="Google Shape;355;p46"/>
          <p:cNvSpPr/>
          <p:nvPr/>
        </p:nvSpPr>
        <p:spPr>
          <a:xfrm>
            <a:off x="908750" y="151925"/>
            <a:ext cx="1118400" cy="39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